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Lst>
  <p:sldIdLst>
    <p:sldId id="256" r:id="rId2"/>
    <p:sldId id="257" r:id="rId3"/>
    <p:sldId id="261" r:id="rId4"/>
    <p:sldId id="258" r:id="rId5"/>
    <p:sldId id="266" r:id="rId6"/>
    <p:sldId id="259" r:id="rId7"/>
    <p:sldId id="260" r:id="rId8"/>
    <p:sldId id="262" r:id="rId9"/>
    <p:sldId id="263" r:id="rId10"/>
    <p:sldId id="264" r:id="rId11"/>
    <p:sldId id="265" r:id="rId12"/>
    <p:sldId id="267" r:id="rId13"/>
    <p:sldId id="269" r:id="rId14"/>
    <p:sldId id="281" r:id="rId15"/>
    <p:sldId id="274" r:id="rId16"/>
    <p:sldId id="271" r:id="rId17"/>
    <p:sldId id="278" r:id="rId18"/>
    <p:sldId id="268" r:id="rId19"/>
    <p:sldId id="275" r:id="rId20"/>
    <p:sldId id="276" r:id="rId21"/>
    <p:sldId id="279" r:id="rId22"/>
    <p:sldId id="277" r:id="rId23"/>
    <p:sldId id="280" r:id="rId24"/>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p:cViewPr varScale="1">
        <p:scale>
          <a:sx n="106" d="100"/>
          <a:sy n="106" d="100"/>
        </p:scale>
        <p:origin x="110" y="1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2/7/2024</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0765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2/7/2024</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864727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2/7/2024</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271961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2/7/2024</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426916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2/7/2024</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691396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2/7/2024</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503111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2/7/2024</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580122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2/7/2024</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81932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2/7/2024</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5354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2/7/2024</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637445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2/7/2024</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324919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lIns="109728" tIns="109728" rIns="109728" bIns="91440" anchor="ct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lIns="109728" tIns="109728" rIns="109728"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lIns="109728" tIns="109728" rIns="109728" bIns="91440" anchor="ctr"/>
          <a:lstStyle>
            <a:lvl1pPr algn="l">
              <a:defRPr sz="1200" spc="70">
                <a:solidFill>
                  <a:schemeClr val="tx1">
                    <a:tint val="75000"/>
                  </a:schemeClr>
                </a:solidFill>
              </a:defRPr>
            </a:lvl1pPr>
          </a:lstStyle>
          <a:p>
            <a:fld id="{02AC24A9-CCB6-4F8D-B8DB-C2F3692CFA5A}" type="datetimeFigureOut">
              <a:rPr lang="en-US" smtClean="0"/>
              <a:t>2/7/2024</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lIns="109728" tIns="109728" rIns="109728" bIns="91440" anchor="ctr"/>
          <a:lstStyle>
            <a:lvl1pPr algn="ctr">
              <a:defRPr sz="1200" spc="7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lIns="109728" tIns="109728" rIns="109728" bIns="91440" anchor="ctr"/>
          <a:lstStyle>
            <a:lvl1pPr algn="r">
              <a:defRPr sz="1200" spc="7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169788154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55" r:id="rId6"/>
    <p:sldLayoutId id="2147483751" r:id="rId7"/>
    <p:sldLayoutId id="2147483752" r:id="rId8"/>
    <p:sldLayoutId id="2147483753" r:id="rId9"/>
    <p:sldLayoutId id="2147483754" r:id="rId10"/>
    <p:sldLayoutId id="2147483756" r:id="rId11"/>
  </p:sldLayoutIdLst>
  <p:txStyles>
    <p:titleStyle>
      <a:lvl1pPr algn="l" defTabSz="914400" rtl="0" eaLnBrk="1" latinLnBrk="0" hangingPunct="1">
        <a:lnSpc>
          <a:spcPct val="110000"/>
        </a:lnSpc>
        <a:spcBef>
          <a:spcPct val="0"/>
        </a:spcBef>
        <a:buNone/>
        <a:defRPr sz="4400" kern="1200" spc="150">
          <a:solidFill>
            <a:schemeClr val="tx1"/>
          </a:solidFill>
          <a:latin typeface="+mj-lt"/>
          <a:ea typeface="+mj-ea"/>
          <a:cs typeface="+mj-cs"/>
        </a:defRPr>
      </a:lvl1pPr>
    </p:titleStyle>
    <p:bodyStyle>
      <a:lvl1pPr marL="228600" indent="-228600" algn="l" defTabSz="914400" rtl="0" eaLnBrk="1" latinLnBrk="0" hangingPunct="1">
        <a:lnSpc>
          <a:spcPct val="125000"/>
        </a:lnSpc>
        <a:spcBef>
          <a:spcPts val="1000"/>
        </a:spcBef>
        <a:buFont typeface="Arial" panose="020B0604020202020204" pitchFamily="34" charset="0"/>
        <a:buChar char="•"/>
        <a:defRPr sz="2600" kern="1200" spc="110">
          <a:solidFill>
            <a:schemeClr val="tx1"/>
          </a:solidFill>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200" kern="1200" spc="110">
          <a:solidFill>
            <a:schemeClr val="tx1"/>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spc="110">
          <a:solidFill>
            <a:schemeClr val="tx1"/>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spc="110">
          <a:solidFill>
            <a:schemeClr val="tx1"/>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spc="11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1.svg"/><Relationship Id="rId7" Type="http://schemas.openxmlformats.org/officeDocument/2006/relationships/image" Target="../media/image47.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 Id="rId9" Type="http://schemas.openxmlformats.org/officeDocument/2006/relationships/image" Target="../media/image49.svg"/></Relationships>
</file>

<file path=ppt/slides/_rels/slide2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49.sv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jp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jpg"/><Relationship Id="rId11" Type="http://schemas.openxmlformats.org/officeDocument/2006/relationships/image" Target="../media/image14.png"/><Relationship Id="rId5" Type="http://schemas.openxmlformats.org/officeDocument/2006/relationships/image" Target="../media/image8.jpg"/><Relationship Id="rId10" Type="http://schemas.openxmlformats.org/officeDocument/2006/relationships/image" Target="../media/image13.svg"/><Relationship Id="rId4" Type="http://schemas.openxmlformats.org/officeDocument/2006/relationships/image" Target="../media/image7.jpg"/><Relationship Id="rId9" Type="http://schemas.openxmlformats.org/officeDocument/2006/relationships/image" Target="../media/image12.png"/><Relationship Id="rId14" Type="http://schemas.openxmlformats.org/officeDocument/2006/relationships/image" Target="../media/image17.svg"/></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図 4" descr="自転車とバイクに乗っている人たち&#10;&#10;自動的に生成された説明">
            <a:extLst>
              <a:ext uri="{FF2B5EF4-FFF2-40B4-BE49-F238E27FC236}">
                <a16:creationId xmlns:a16="http://schemas.microsoft.com/office/drawing/2014/main" id="{C44C9601-A24C-3829-A4CD-2A06B2F73D84}"/>
              </a:ext>
            </a:extLst>
          </p:cNvPr>
          <p:cNvPicPr>
            <a:picLocks noChangeAspect="1"/>
          </p:cNvPicPr>
          <p:nvPr/>
        </p:nvPicPr>
        <p:blipFill rotWithShape="1">
          <a:blip r:embed="rId2">
            <a:extLst>
              <a:ext uri="{28A0092B-C50C-407E-A947-70E740481C1C}">
                <a14:useLocalDpi xmlns:a14="http://schemas.microsoft.com/office/drawing/2010/main" val="0"/>
              </a:ext>
            </a:extLst>
          </a:blip>
          <a:srcRect t="23608" b="17057"/>
          <a:stretch/>
        </p:blipFill>
        <p:spPr>
          <a:xfrm>
            <a:off x="3523485" y="0"/>
            <a:ext cx="8668512" cy="6857990"/>
          </a:xfrm>
          <a:prstGeom prst="rect">
            <a:avLst/>
          </a:prstGeom>
        </p:spPr>
      </p:pic>
      <p:sp>
        <p:nvSpPr>
          <p:cNvPr id="19" name="Rectangle 18">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タイトル 1">
            <a:extLst>
              <a:ext uri="{FF2B5EF4-FFF2-40B4-BE49-F238E27FC236}">
                <a16:creationId xmlns:a16="http://schemas.microsoft.com/office/drawing/2014/main" id="{20249851-6BCC-47D7-4882-63E06FA924B2}"/>
              </a:ext>
            </a:extLst>
          </p:cNvPr>
          <p:cNvSpPr>
            <a:spLocks noGrp="1"/>
          </p:cNvSpPr>
          <p:nvPr>
            <p:ph type="ctrTitle"/>
          </p:nvPr>
        </p:nvSpPr>
        <p:spPr>
          <a:xfrm>
            <a:off x="481029" y="1112227"/>
            <a:ext cx="7638403" cy="844672"/>
          </a:xfrm>
        </p:spPr>
        <p:txBody>
          <a:bodyPr anchor="b">
            <a:normAutofit fontScale="90000"/>
          </a:bodyPr>
          <a:lstStyle/>
          <a:p>
            <a:r>
              <a:rPr kumimoji="1" lang="ja-JP" altLang="en-US" sz="4400" dirty="0">
                <a:solidFill>
                  <a:schemeClr val="bg1"/>
                </a:solidFill>
                <a:latin typeface="BIZ UDPゴシック" panose="020B0400000000000000" pitchFamily="50" charset="-128"/>
                <a:ea typeface="BIZ UDPゴシック" panose="020B0400000000000000" pitchFamily="50" charset="-128"/>
              </a:rPr>
              <a:t>サイクリングガイド</a:t>
            </a:r>
            <a:r>
              <a:rPr kumimoji="1" lang="ja-JP" altLang="en-US" sz="4800" dirty="0">
                <a:solidFill>
                  <a:schemeClr val="bg1"/>
                </a:solidFill>
                <a:latin typeface="BIZ UDPゴシック" panose="020B0400000000000000" pitchFamily="50" charset="-128"/>
                <a:ea typeface="BIZ UDPゴシック" panose="020B0400000000000000" pitchFamily="50" charset="-128"/>
              </a:rPr>
              <a:t> </a:t>
            </a:r>
            <a:r>
              <a:rPr kumimoji="1" lang="ja-JP" altLang="en-US" sz="3200" dirty="0">
                <a:solidFill>
                  <a:schemeClr val="bg1"/>
                </a:solidFill>
                <a:latin typeface="BIZ UDPゴシック" panose="020B0400000000000000" pitchFamily="50" charset="-128"/>
                <a:ea typeface="BIZ UDPゴシック" panose="020B0400000000000000" pitchFamily="50" charset="-128"/>
              </a:rPr>
              <a:t>基礎講習会</a:t>
            </a:r>
            <a:endParaRPr kumimoji="1" lang="ja-JP" altLang="en-US" sz="4800" dirty="0">
              <a:solidFill>
                <a:schemeClr val="bg1"/>
              </a:solidFill>
              <a:latin typeface="BIZ UDPゴシック" panose="020B0400000000000000" pitchFamily="50" charset="-128"/>
              <a:ea typeface="BIZ UDPゴシック" panose="020B0400000000000000" pitchFamily="50" charset="-128"/>
            </a:endParaRPr>
          </a:p>
        </p:txBody>
      </p:sp>
      <p:sp>
        <p:nvSpPr>
          <p:cNvPr id="3" name="字幕 2">
            <a:extLst>
              <a:ext uri="{FF2B5EF4-FFF2-40B4-BE49-F238E27FC236}">
                <a16:creationId xmlns:a16="http://schemas.microsoft.com/office/drawing/2014/main" id="{99E3A1DC-75AB-3C31-23CB-7DE21BB2BB02}"/>
              </a:ext>
            </a:extLst>
          </p:cNvPr>
          <p:cNvSpPr>
            <a:spLocks noGrp="1"/>
          </p:cNvSpPr>
          <p:nvPr>
            <p:ph type="subTitle" idx="1"/>
          </p:nvPr>
        </p:nvSpPr>
        <p:spPr>
          <a:xfrm>
            <a:off x="377450" y="3913797"/>
            <a:ext cx="8162437" cy="1208141"/>
          </a:xfrm>
        </p:spPr>
        <p:txBody>
          <a:bodyPr>
            <a:normAutofit/>
          </a:bodyPr>
          <a:lstStyle/>
          <a:p>
            <a:r>
              <a:rPr lang="ja-JP" altLang="en-US" sz="1800" dirty="0">
                <a:solidFill>
                  <a:schemeClr val="bg1"/>
                </a:solidFill>
                <a:latin typeface="BIZ UDPゴシック" panose="020B0400000000000000" pitchFamily="50" charset="-128"/>
                <a:ea typeface="BIZ UDPゴシック" panose="020B0400000000000000" pitchFamily="50" charset="-128"/>
              </a:rPr>
              <a:t>石鎚山系エリアの観光振興に自転車を活用しよう！</a:t>
            </a:r>
            <a:endParaRPr kumimoji="1" lang="ja-JP" altLang="en-US" sz="1800" dirty="0">
              <a:solidFill>
                <a:schemeClr val="bg1"/>
              </a:solidFill>
              <a:latin typeface="BIZ UDPゴシック" panose="020B0400000000000000" pitchFamily="50" charset="-128"/>
              <a:ea typeface="BIZ UDPゴシック" panose="020B0400000000000000" pitchFamily="50" charset="-128"/>
            </a:endParaRPr>
          </a:p>
        </p:txBody>
      </p:sp>
      <p:sp>
        <p:nvSpPr>
          <p:cNvPr id="21" name="Rectangle 2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テキスト ボックス 5">
            <a:extLst>
              <a:ext uri="{FF2B5EF4-FFF2-40B4-BE49-F238E27FC236}">
                <a16:creationId xmlns:a16="http://schemas.microsoft.com/office/drawing/2014/main" id="{083EE223-BF66-EAB2-420B-F9200EDF00E3}"/>
              </a:ext>
            </a:extLst>
          </p:cNvPr>
          <p:cNvSpPr txBox="1"/>
          <p:nvPr/>
        </p:nvSpPr>
        <p:spPr>
          <a:xfrm>
            <a:off x="481029" y="4800594"/>
            <a:ext cx="4431494" cy="795474"/>
          </a:xfrm>
          <a:prstGeom prst="rect">
            <a:avLst/>
          </a:prstGeom>
          <a:noFill/>
        </p:spPr>
        <p:txBody>
          <a:bodyPr wrap="square" rtlCol="0">
            <a:spAutoFit/>
          </a:bodyPr>
          <a:lstStyle/>
          <a:p>
            <a:pPr>
              <a:lnSpc>
                <a:spcPct val="150000"/>
              </a:lnSpc>
            </a:pPr>
            <a:r>
              <a:rPr lang="ja-JP" altLang="en-US" sz="1600" dirty="0">
                <a:solidFill>
                  <a:schemeClr val="bg1"/>
                </a:solidFill>
              </a:rPr>
              <a:t>令和５年度事業</a:t>
            </a:r>
            <a:endParaRPr lang="en-US" altLang="ja-JP" sz="1600" dirty="0">
              <a:solidFill>
                <a:schemeClr val="bg1"/>
              </a:solidFill>
            </a:endParaRPr>
          </a:p>
          <a:p>
            <a:pPr>
              <a:lnSpc>
                <a:spcPct val="150000"/>
              </a:lnSpc>
            </a:pPr>
            <a:r>
              <a:rPr lang="ja-JP" altLang="en-US" sz="1600" dirty="0">
                <a:solidFill>
                  <a:schemeClr val="bg1"/>
                </a:solidFill>
              </a:rPr>
              <a:t>石鎚山系連携事業協議会サイクリング分科会</a:t>
            </a:r>
            <a:endParaRPr lang="en-US" altLang="ja-JP" sz="1600" dirty="0">
              <a:solidFill>
                <a:schemeClr val="bg1"/>
              </a:solidFill>
            </a:endParaRPr>
          </a:p>
        </p:txBody>
      </p:sp>
    </p:spTree>
    <p:extLst>
      <p:ext uri="{BB962C8B-B14F-4D97-AF65-F5344CB8AC3E}">
        <p14:creationId xmlns:p14="http://schemas.microsoft.com/office/powerpoint/2010/main" val="3010226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69099-20DD-7803-7868-2F0C4C41256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23E81D7-7177-BE59-8FFC-452A0B0F3C21}"/>
              </a:ext>
            </a:extLst>
          </p:cNvPr>
          <p:cNvSpPr>
            <a:spLocks noGrp="1"/>
          </p:cNvSpPr>
          <p:nvPr>
            <p:ph type="title"/>
          </p:nvPr>
        </p:nvSpPr>
        <p:spPr>
          <a:xfrm>
            <a:off x="0" y="196101"/>
            <a:ext cx="12192000" cy="431860"/>
          </a:xfrm>
          <a:solidFill>
            <a:schemeClr val="tx1"/>
          </a:solidFill>
        </p:spPr>
        <p:txBody>
          <a:bodyPr>
            <a:noAutofit/>
          </a:bodyPr>
          <a:lstStyle/>
          <a:p>
            <a:r>
              <a:rPr kumimoji="1" lang="en-US" altLang="ja-JP" sz="2400" dirty="0">
                <a:solidFill>
                  <a:schemeClr val="bg1"/>
                </a:solidFill>
                <a:latin typeface="BIZ UDPゴシック" panose="020B0400000000000000" pitchFamily="50" charset="-128"/>
                <a:ea typeface="BIZ UDPゴシック" panose="020B0400000000000000" pitchFamily="50" charset="-128"/>
              </a:rPr>
              <a:t> </a:t>
            </a:r>
            <a:r>
              <a:rPr kumimoji="1" lang="ja-JP" altLang="en-US" sz="2400" dirty="0">
                <a:solidFill>
                  <a:schemeClr val="bg1"/>
                </a:solidFill>
                <a:latin typeface="BIZ UDPゴシック" panose="020B0400000000000000" pitchFamily="50" charset="-128"/>
                <a:ea typeface="BIZ UDPゴシック" panose="020B0400000000000000" pitchFamily="50" charset="-128"/>
              </a:rPr>
              <a:t>　</a:t>
            </a:r>
            <a:r>
              <a:rPr kumimoji="1" lang="en-US" altLang="ja-JP" sz="2400" dirty="0">
                <a:solidFill>
                  <a:schemeClr val="bg1"/>
                </a:solidFill>
                <a:latin typeface="BIZ UDPゴシック" panose="020B0400000000000000" pitchFamily="50" charset="-128"/>
                <a:ea typeface="BIZ UDPゴシック" panose="020B0400000000000000" pitchFamily="50" charset="-128"/>
              </a:rPr>
              <a:t> </a:t>
            </a:r>
            <a:r>
              <a:rPr kumimoji="1" lang="ja-JP" altLang="en-US" sz="2400" dirty="0">
                <a:solidFill>
                  <a:schemeClr val="bg1"/>
                </a:solidFill>
                <a:latin typeface="BIZ UDPゴシック" panose="020B0400000000000000" pitchFamily="50" charset="-128"/>
                <a:ea typeface="BIZ UDPゴシック" panose="020B0400000000000000" pitchFamily="50" charset="-128"/>
              </a:rPr>
              <a:t>サイクリングツアーの構築に必要なこと</a:t>
            </a:r>
          </a:p>
        </p:txBody>
      </p:sp>
      <p:sp>
        <p:nvSpPr>
          <p:cNvPr id="6" name="テキスト ボックス 5">
            <a:extLst>
              <a:ext uri="{FF2B5EF4-FFF2-40B4-BE49-F238E27FC236}">
                <a16:creationId xmlns:a16="http://schemas.microsoft.com/office/drawing/2014/main" id="{5E85B67A-0DAD-4F20-FF26-EC8C4E000585}"/>
              </a:ext>
            </a:extLst>
          </p:cNvPr>
          <p:cNvSpPr txBox="1"/>
          <p:nvPr/>
        </p:nvSpPr>
        <p:spPr>
          <a:xfrm>
            <a:off x="991518" y="966864"/>
            <a:ext cx="10256704" cy="369332"/>
          </a:xfrm>
          <a:prstGeom prst="rect">
            <a:avLst/>
          </a:prstGeom>
          <a:no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サイクリングツアーをやるための準備</a:t>
            </a:r>
          </a:p>
        </p:txBody>
      </p:sp>
      <p:graphicFrame>
        <p:nvGraphicFramePr>
          <p:cNvPr id="3" name="表 2">
            <a:extLst>
              <a:ext uri="{FF2B5EF4-FFF2-40B4-BE49-F238E27FC236}">
                <a16:creationId xmlns:a16="http://schemas.microsoft.com/office/drawing/2014/main" id="{A25CBA4A-3281-0036-3652-CE6E84F93866}"/>
              </a:ext>
            </a:extLst>
          </p:cNvPr>
          <p:cNvGraphicFramePr>
            <a:graphicFrameLocks noGrp="1"/>
          </p:cNvGraphicFramePr>
          <p:nvPr>
            <p:extLst>
              <p:ext uri="{D42A27DB-BD31-4B8C-83A1-F6EECF244321}">
                <p14:modId xmlns:p14="http://schemas.microsoft.com/office/powerpoint/2010/main" val="3455007763"/>
              </p:ext>
            </p:extLst>
          </p:nvPr>
        </p:nvGraphicFramePr>
        <p:xfrm>
          <a:off x="694063" y="1752215"/>
          <a:ext cx="10697378" cy="4483332"/>
        </p:xfrm>
        <a:graphic>
          <a:graphicData uri="http://schemas.openxmlformats.org/drawingml/2006/table">
            <a:tbl>
              <a:tblPr firstRow="1" bandRow="1">
                <a:tableStyleId>{5C22544A-7EE6-4342-B048-85BDC9FD1C3A}</a:tableStyleId>
              </a:tblPr>
              <a:tblGrid>
                <a:gridCol w="5453349">
                  <a:extLst>
                    <a:ext uri="{9D8B030D-6E8A-4147-A177-3AD203B41FA5}">
                      <a16:colId xmlns:a16="http://schemas.microsoft.com/office/drawing/2014/main" val="4003303177"/>
                    </a:ext>
                  </a:extLst>
                </a:gridCol>
                <a:gridCol w="1685581">
                  <a:extLst>
                    <a:ext uri="{9D8B030D-6E8A-4147-A177-3AD203B41FA5}">
                      <a16:colId xmlns:a16="http://schemas.microsoft.com/office/drawing/2014/main" val="1639834207"/>
                    </a:ext>
                  </a:extLst>
                </a:gridCol>
                <a:gridCol w="1927952">
                  <a:extLst>
                    <a:ext uri="{9D8B030D-6E8A-4147-A177-3AD203B41FA5}">
                      <a16:colId xmlns:a16="http://schemas.microsoft.com/office/drawing/2014/main" val="963803952"/>
                    </a:ext>
                  </a:extLst>
                </a:gridCol>
                <a:gridCol w="1630496">
                  <a:extLst>
                    <a:ext uri="{9D8B030D-6E8A-4147-A177-3AD203B41FA5}">
                      <a16:colId xmlns:a16="http://schemas.microsoft.com/office/drawing/2014/main" val="1516183869"/>
                    </a:ext>
                  </a:extLst>
                </a:gridCol>
              </a:tblGrid>
              <a:tr h="509787">
                <a:tc>
                  <a:txBody>
                    <a:bodyPr/>
                    <a:lstStyle/>
                    <a:p>
                      <a:pPr algn="ctr"/>
                      <a:r>
                        <a:rPr kumimoji="1" lang="ja-JP" altLang="en-US" sz="1600" dirty="0"/>
                        <a:t>準備内容</a:t>
                      </a:r>
                    </a:p>
                  </a:txBody>
                  <a:tcPr anchor="ctr"/>
                </a:tc>
                <a:tc>
                  <a:txBody>
                    <a:bodyPr/>
                    <a:lstStyle/>
                    <a:p>
                      <a:pPr algn="ctr"/>
                      <a:r>
                        <a:rPr kumimoji="1" lang="ja-JP" altLang="en-US" sz="1600" dirty="0"/>
                        <a:t>自分でやる</a:t>
                      </a:r>
                    </a:p>
                  </a:txBody>
                  <a:tcPr anchor="ctr"/>
                </a:tc>
                <a:tc>
                  <a:txBody>
                    <a:bodyPr/>
                    <a:lstStyle/>
                    <a:p>
                      <a:pPr algn="ctr"/>
                      <a:r>
                        <a:rPr kumimoji="1" lang="ja-JP" altLang="en-US" sz="1600" dirty="0"/>
                        <a:t>委託する</a:t>
                      </a:r>
                    </a:p>
                  </a:txBody>
                  <a:tcPr anchor="ctr"/>
                </a:tc>
                <a:tc>
                  <a:txBody>
                    <a:bodyPr/>
                    <a:lstStyle/>
                    <a:p>
                      <a:pPr algn="ctr"/>
                      <a:r>
                        <a:rPr kumimoji="1" lang="ja-JP" altLang="en-US" sz="1600" dirty="0"/>
                        <a:t>依頼される</a:t>
                      </a:r>
                    </a:p>
                  </a:txBody>
                  <a:tcPr anchor="ctr"/>
                </a:tc>
                <a:extLst>
                  <a:ext uri="{0D108BD9-81ED-4DB2-BD59-A6C34878D82A}">
                    <a16:rowId xmlns:a16="http://schemas.microsoft.com/office/drawing/2014/main" val="1137585962"/>
                  </a:ext>
                </a:extLst>
              </a:tr>
              <a:tr h="509787">
                <a:tc>
                  <a:txBody>
                    <a:bodyPr/>
                    <a:lstStyle/>
                    <a:p>
                      <a:r>
                        <a:rPr kumimoji="1" lang="ja-JP" altLang="en-US" sz="1600" dirty="0"/>
                        <a:t>コンテンツの構築（ルート、スポット、料金）</a:t>
                      </a:r>
                    </a:p>
                  </a:txBody>
                  <a:tcPr anchor="ctr"/>
                </a:tc>
                <a:tc>
                  <a:txBody>
                    <a:bodyPr/>
                    <a:lstStyle/>
                    <a:p>
                      <a:pPr algn="ctr"/>
                      <a:r>
                        <a:rPr kumimoji="1" lang="ja-JP" altLang="en-US" sz="1600" dirty="0"/>
                        <a:t>強みを生かす</a:t>
                      </a:r>
                    </a:p>
                  </a:txBody>
                  <a:tcPr anchor="ctr"/>
                </a:tc>
                <a:tc>
                  <a:txBody>
                    <a:bodyPr/>
                    <a:lstStyle/>
                    <a:p>
                      <a:pPr algn="ctr"/>
                      <a:r>
                        <a:rPr kumimoji="1" lang="ja-JP" altLang="en-US" sz="1400" dirty="0"/>
                        <a:t>専門家に</a:t>
                      </a:r>
                    </a:p>
                  </a:txBody>
                  <a:tcPr anchor="ctr"/>
                </a:tc>
                <a:tc>
                  <a:txBody>
                    <a:bodyPr/>
                    <a:lstStyle/>
                    <a:p>
                      <a:pPr algn="ctr"/>
                      <a:r>
                        <a:rPr kumimoji="1" lang="en-US" altLang="ja-JP" sz="1600" dirty="0"/>
                        <a:t>-</a:t>
                      </a:r>
                    </a:p>
                  </a:txBody>
                  <a:tcPr anchor="ctr"/>
                </a:tc>
                <a:extLst>
                  <a:ext uri="{0D108BD9-81ED-4DB2-BD59-A6C34878D82A}">
                    <a16:rowId xmlns:a16="http://schemas.microsoft.com/office/drawing/2014/main" val="2778425217"/>
                  </a:ext>
                </a:extLst>
              </a:tr>
              <a:tr h="509787">
                <a:tc>
                  <a:txBody>
                    <a:bodyPr/>
                    <a:lstStyle/>
                    <a:p>
                      <a:r>
                        <a:rPr kumimoji="1" lang="ja-JP" altLang="en-US" sz="1600" dirty="0"/>
                        <a:t>ツアーで使用する自転車の確保（ヘルメット）</a:t>
                      </a:r>
                    </a:p>
                  </a:txBody>
                  <a:tcPr anchor="ctr"/>
                </a:tc>
                <a:tc>
                  <a:txBody>
                    <a:bodyPr/>
                    <a:lstStyle/>
                    <a:p>
                      <a:pPr algn="ctr"/>
                      <a:r>
                        <a:rPr kumimoji="1" lang="ja-JP" altLang="en-US" sz="1600" dirty="0"/>
                        <a:t>購入</a:t>
                      </a:r>
                    </a:p>
                  </a:txBody>
                  <a:tcPr anchor="ctr"/>
                </a:tc>
                <a:tc>
                  <a:txBody>
                    <a:bodyPr/>
                    <a:lstStyle/>
                    <a:p>
                      <a:pPr algn="ctr"/>
                      <a:r>
                        <a:rPr kumimoji="1" lang="ja-JP" altLang="en-US" sz="1400" dirty="0"/>
                        <a:t>レンタサイクル</a:t>
                      </a:r>
                    </a:p>
                  </a:txBody>
                  <a:tcPr anchor="ctr"/>
                </a:tc>
                <a:tc>
                  <a:txBody>
                    <a:bodyPr/>
                    <a:lstStyle/>
                    <a:p>
                      <a:pPr algn="ctr"/>
                      <a:r>
                        <a:rPr kumimoji="1" lang="en-US" altLang="ja-JP" sz="1600" dirty="0"/>
                        <a:t>-</a:t>
                      </a:r>
                      <a:endParaRPr kumimoji="1" lang="ja-JP" altLang="en-US" sz="1600" dirty="0"/>
                    </a:p>
                  </a:txBody>
                  <a:tcPr anchor="ctr"/>
                </a:tc>
                <a:extLst>
                  <a:ext uri="{0D108BD9-81ED-4DB2-BD59-A6C34878D82A}">
                    <a16:rowId xmlns:a16="http://schemas.microsoft.com/office/drawing/2014/main" val="2913461874"/>
                  </a:ext>
                </a:extLst>
              </a:tr>
              <a:tr h="509787">
                <a:tc>
                  <a:txBody>
                    <a:bodyPr/>
                    <a:lstStyle/>
                    <a:p>
                      <a:r>
                        <a:rPr kumimoji="1" lang="ja-JP" altLang="en-US" sz="1600" dirty="0"/>
                        <a:t>自転車の整備</a:t>
                      </a:r>
                    </a:p>
                  </a:txBody>
                  <a:tcPr anchor="ctr"/>
                </a:tc>
                <a:tc>
                  <a:txBody>
                    <a:bodyPr/>
                    <a:lstStyle/>
                    <a:p>
                      <a:pPr algn="ctr"/>
                      <a:r>
                        <a:rPr kumimoji="1" lang="ja-JP" altLang="en-US" sz="1600" dirty="0"/>
                        <a:t>セルフチェック</a:t>
                      </a:r>
                    </a:p>
                  </a:txBody>
                  <a:tcPr anchor="ctr"/>
                </a:tc>
                <a:tc>
                  <a:txBody>
                    <a:bodyPr/>
                    <a:lstStyle/>
                    <a:p>
                      <a:pPr algn="ctr"/>
                      <a:r>
                        <a:rPr kumimoji="1" lang="ja-JP" altLang="en-US" sz="1600" dirty="0"/>
                        <a:t>専門店に</a:t>
                      </a:r>
                    </a:p>
                  </a:txBody>
                  <a:tcPr anchor="ctr"/>
                </a:tc>
                <a:tc>
                  <a:txBody>
                    <a:bodyPr/>
                    <a:lstStyle/>
                    <a:p>
                      <a:pPr algn="ctr"/>
                      <a:r>
                        <a:rPr kumimoji="1" lang="ja-JP" altLang="en-US" sz="1600" dirty="0"/>
                        <a:t>ツアー前点検</a:t>
                      </a:r>
                    </a:p>
                  </a:txBody>
                  <a:tcPr anchor="ctr"/>
                </a:tc>
                <a:extLst>
                  <a:ext uri="{0D108BD9-81ED-4DB2-BD59-A6C34878D82A}">
                    <a16:rowId xmlns:a16="http://schemas.microsoft.com/office/drawing/2014/main" val="3767935080"/>
                  </a:ext>
                </a:extLst>
              </a:tr>
              <a:tr h="509787">
                <a:tc>
                  <a:txBody>
                    <a:bodyPr/>
                    <a:lstStyle/>
                    <a:p>
                      <a:r>
                        <a:rPr kumimoji="1" lang="ja-JP" altLang="en-US" sz="1600" dirty="0"/>
                        <a:t>サイクリングガイド</a:t>
                      </a:r>
                    </a:p>
                  </a:txBody>
                  <a:tcPr anchor="ctr"/>
                </a:tc>
                <a:tc>
                  <a:txBody>
                    <a:bodyPr/>
                    <a:lstStyle/>
                    <a:p>
                      <a:pPr algn="ctr"/>
                      <a:r>
                        <a:rPr kumimoji="1" lang="ja-JP" altLang="en-US" sz="1600" dirty="0"/>
                        <a:t>資格と経験値</a:t>
                      </a:r>
                    </a:p>
                  </a:txBody>
                  <a:tcPr anchor="ctr"/>
                </a:tc>
                <a:tc>
                  <a:txBody>
                    <a:bodyPr/>
                    <a:lstStyle/>
                    <a:p>
                      <a:pPr algn="ctr"/>
                      <a:r>
                        <a:rPr kumimoji="1" lang="ja-JP" altLang="en-US" sz="1600" dirty="0"/>
                        <a:t>エリアのガイド</a:t>
                      </a:r>
                    </a:p>
                  </a:txBody>
                  <a:tcPr anchor="ctr"/>
                </a:tc>
                <a:tc>
                  <a:txBody>
                    <a:bodyPr/>
                    <a:lstStyle/>
                    <a:p>
                      <a:pPr algn="ctr"/>
                      <a:r>
                        <a:rPr kumimoji="1" lang="ja-JP" altLang="en-US" sz="1600" dirty="0"/>
                        <a:t>ネットワーク</a:t>
                      </a:r>
                    </a:p>
                  </a:txBody>
                  <a:tcPr anchor="ctr"/>
                </a:tc>
                <a:extLst>
                  <a:ext uri="{0D108BD9-81ED-4DB2-BD59-A6C34878D82A}">
                    <a16:rowId xmlns:a16="http://schemas.microsoft.com/office/drawing/2014/main" val="1560966236"/>
                  </a:ext>
                </a:extLst>
              </a:tr>
              <a:tr h="509787">
                <a:tc>
                  <a:txBody>
                    <a:bodyPr/>
                    <a:lstStyle/>
                    <a:p>
                      <a:r>
                        <a:rPr kumimoji="1" lang="ja-JP" altLang="en-US" sz="1600" dirty="0"/>
                        <a:t>マーケティング（</a:t>
                      </a:r>
                      <a:r>
                        <a:rPr kumimoji="1" lang="en-US" altLang="ja-JP" sz="1600" dirty="0"/>
                        <a:t>HP</a:t>
                      </a:r>
                      <a:r>
                        <a:rPr kumimoji="1" lang="ja-JP" altLang="en-US" sz="1600" dirty="0"/>
                        <a:t>、予約サイト）</a:t>
                      </a:r>
                    </a:p>
                  </a:txBody>
                  <a:tcPr anchor="ctr"/>
                </a:tc>
                <a:tc>
                  <a:txBody>
                    <a:bodyPr/>
                    <a:lstStyle/>
                    <a:p>
                      <a:pPr algn="ctr"/>
                      <a:r>
                        <a:rPr kumimoji="1" lang="ja-JP" altLang="en-US" sz="1600" dirty="0"/>
                        <a:t>コスト増</a:t>
                      </a:r>
                    </a:p>
                  </a:txBody>
                  <a:tcPr anchor="ctr"/>
                </a:tc>
                <a:tc>
                  <a:txBody>
                    <a:bodyPr/>
                    <a:lstStyle/>
                    <a:p>
                      <a:pPr algn="ctr"/>
                      <a:r>
                        <a:rPr kumimoji="1" lang="ja-JP" altLang="en-US" sz="1400" dirty="0"/>
                        <a:t>自治体や業者と連携</a:t>
                      </a:r>
                    </a:p>
                  </a:txBody>
                  <a:tcPr anchor="ctr"/>
                </a:tc>
                <a:tc>
                  <a:txBody>
                    <a:bodyPr/>
                    <a:lstStyle/>
                    <a:p>
                      <a:pPr algn="ctr"/>
                      <a:r>
                        <a:rPr kumimoji="1" lang="en-US" altLang="ja-JP" sz="1600" dirty="0"/>
                        <a:t>-</a:t>
                      </a:r>
                      <a:endParaRPr kumimoji="1" lang="ja-JP" altLang="en-US" sz="1600" dirty="0"/>
                    </a:p>
                  </a:txBody>
                  <a:tcPr anchor="ctr"/>
                </a:tc>
                <a:extLst>
                  <a:ext uri="{0D108BD9-81ED-4DB2-BD59-A6C34878D82A}">
                    <a16:rowId xmlns:a16="http://schemas.microsoft.com/office/drawing/2014/main" val="1898982131"/>
                  </a:ext>
                </a:extLst>
              </a:tr>
              <a:tr h="712305">
                <a:tc>
                  <a:txBody>
                    <a:bodyPr/>
                    <a:lstStyle/>
                    <a:p>
                      <a:r>
                        <a:rPr kumimoji="1" lang="ja-JP" altLang="en-US" sz="1600" dirty="0"/>
                        <a:t>リスクマネージメント</a:t>
                      </a:r>
                      <a:r>
                        <a:rPr kumimoji="1" lang="ja-JP" altLang="en-US" sz="1400" dirty="0"/>
                        <a:t>（誓約書、傷害保険、緊急時マニアル）</a:t>
                      </a:r>
                      <a:endParaRPr kumimoji="1" lang="ja-JP" altLang="en-US" sz="1200" dirty="0"/>
                    </a:p>
                  </a:txBody>
                  <a:tcPr anchor="ctr"/>
                </a:tc>
                <a:tc>
                  <a:txBody>
                    <a:bodyPr/>
                    <a:lstStyle/>
                    <a:p>
                      <a:pPr algn="ctr"/>
                      <a:r>
                        <a:rPr kumimoji="1" lang="ja-JP" altLang="en-US" sz="1600" dirty="0"/>
                        <a:t>重要</a:t>
                      </a:r>
                    </a:p>
                  </a:txBody>
                  <a:tcPr anchor="ctr"/>
                </a:tc>
                <a:tc>
                  <a:txBody>
                    <a:bodyPr/>
                    <a:lstStyle/>
                    <a:p>
                      <a:pPr algn="ctr"/>
                      <a:r>
                        <a:rPr kumimoji="1" lang="ja-JP" altLang="en-US" sz="1600" dirty="0"/>
                        <a:t>相談</a:t>
                      </a:r>
                    </a:p>
                  </a:txBody>
                  <a:tcPr anchor="ctr"/>
                </a:tc>
                <a:tc>
                  <a:txBody>
                    <a:bodyPr/>
                    <a:lstStyle/>
                    <a:p>
                      <a:pPr algn="ctr"/>
                      <a:r>
                        <a:rPr kumimoji="1" lang="ja-JP" altLang="en-US" sz="1400" dirty="0"/>
                        <a:t>依頼者と緊急時の対策相談</a:t>
                      </a:r>
                    </a:p>
                  </a:txBody>
                  <a:tcPr anchor="ctr"/>
                </a:tc>
                <a:extLst>
                  <a:ext uri="{0D108BD9-81ED-4DB2-BD59-A6C34878D82A}">
                    <a16:rowId xmlns:a16="http://schemas.microsoft.com/office/drawing/2014/main" val="3099994187"/>
                  </a:ext>
                </a:extLst>
              </a:tr>
              <a:tr h="712305">
                <a:tc>
                  <a:txBody>
                    <a:bodyPr/>
                    <a:lstStyle/>
                    <a:p>
                      <a:r>
                        <a:rPr kumimoji="1" lang="ja-JP" altLang="en-US" sz="1600" dirty="0"/>
                        <a:t>サポート体制作り（５人以上）</a:t>
                      </a:r>
                    </a:p>
                  </a:txBody>
                  <a:tcPr anchor="ctr"/>
                </a:tc>
                <a:tc>
                  <a:txBody>
                    <a:bodyPr/>
                    <a:lstStyle/>
                    <a:p>
                      <a:pPr algn="ctr"/>
                      <a:r>
                        <a:rPr kumimoji="1" lang="en-US" altLang="ja-JP" sz="1600" dirty="0"/>
                        <a:t>-</a:t>
                      </a:r>
                      <a:endParaRPr kumimoji="1" lang="ja-JP" altLang="en-US" sz="1600" dirty="0"/>
                    </a:p>
                  </a:txBody>
                  <a:tcPr anchor="ctr"/>
                </a:tc>
                <a:tc>
                  <a:txBody>
                    <a:bodyPr/>
                    <a:lstStyle/>
                    <a:p>
                      <a:pPr algn="ctr"/>
                      <a:r>
                        <a:rPr kumimoji="1" lang="ja-JP" altLang="en-US" sz="1400" dirty="0"/>
                        <a:t>サポートカー、アシスタントガイド</a:t>
                      </a:r>
                    </a:p>
                  </a:txBody>
                  <a:tcPr anchor="ctr"/>
                </a:tc>
                <a:tc>
                  <a:txBody>
                    <a:bodyPr/>
                    <a:lstStyle/>
                    <a:p>
                      <a:pPr algn="ctr"/>
                      <a:r>
                        <a:rPr kumimoji="1" lang="en-US" altLang="ja-JP" sz="1600" dirty="0"/>
                        <a:t>-</a:t>
                      </a:r>
                      <a:endParaRPr kumimoji="1" lang="ja-JP" altLang="en-US" sz="1600" dirty="0"/>
                    </a:p>
                  </a:txBody>
                  <a:tcPr anchor="ctr"/>
                </a:tc>
                <a:extLst>
                  <a:ext uri="{0D108BD9-81ED-4DB2-BD59-A6C34878D82A}">
                    <a16:rowId xmlns:a16="http://schemas.microsoft.com/office/drawing/2014/main" val="463835755"/>
                  </a:ext>
                </a:extLst>
              </a:tr>
            </a:tbl>
          </a:graphicData>
        </a:graphic>
      </p:graphicFrame>
    </p:spTree>
    <p:extLst>
      <p:ext uri="{BB962C8B-B14F-4D97-AF65-F5344CB8AC3E}">
        <p14:creationId xmlns:p14="http://schemas.microsoft.com/office/powerpoint/2010/main" val="3051327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7B1FD-717B-24CE-F351-FBE7D17B6A7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14912CC-1CE6-292D-4B25-A218F1FFACAC}"/>
              </a:ext>
            </a:extLst>
          </p:cNvPr>
          <p:cNvSpPr>
            <a:spLocks noGrp="1"/>
          </p:cNvSpPr>
          <p:nvPr>
            <p:ph type="title"/>
          </p:nvPr>
        </p:nvSpPr>
        <p:spPr>
          <a:xfrm>
            <a:off x="0" y="196101"/>
            <a:ext cx="12192000" cy="431860"/>
          </a:xfrm>
          <a:solidFill>
            <a:schemeClr val="tx1"/>
          </a:solidFill>
        </p:spPr>
        <p:txBody>
          <a:bodyPr>
            <a:noAutofit/>
          </a:bodyPr>
          <a:lstStyle/>
          <a:p>
            <a:r>
              <a:rPr kumimoji="1" lang="en-US" altLang="ja-JP" sz="2400" dirty="0">
                <a:solidFill>
                  <a:schemeClr val="bg1"/>
                </a:solidFill>
                <a:latin typeface="BIZ UDPゴシック" panose="020B0400000000000000" pitchFamily="50" charset="-128"/>
                <a:ea typeface="BIZ UDPゴシック" panose="020B0400000000000000" pitchFamily="50" charset="-128"/>
              </a:rPr>
              <a:t>  </a:t>
            </a:r>
            <a:r>
              <a:rPr kumimoji="1" lang="ja-JP" altLang="en-US" sz="2400" dirty="0">
                <a:solidFill>
                  <a:schemeClr val="bg1"/>
                </a:solidFill>
                <a:latin typeface="BIZ UDPゴシック" panose="020B0400000000000000" pitchFamily="50" charset="-128"/>
                <a:ea typeface="BIZ UDPゴシック" panose="020B0400000000000000" pitchFamily="50" charset="-128"/>
              </a:rPr>
              <a:t>サイクリングガイドに求められる条件</a:t>
            </a:r>
          </a:p>
        </p:txBody>
      </p:sp>
      <p:sp>
        <p:nvSpPr>
          <p:cNvPr id="6" name="テキスト ボックス 5">
            <a:extLst>
              <a:ext uri="{FF2B5EF4-FFF2-40B4-BE49-F238E27FC236}">
                <a16:creationId xmlns:a16="http://schemas.microsoft.com/office/drawing/2014/main" id="{DE966517-9071-509F-F10D-66A9B50E8248}"/>
              </a:ext>
            </a:extLst>
          </p:cNvPr>
          <p:cNvSpPr txBox="1"/>
          <p:nvPr/>
        </p:nvSpPr>
        <p:spPr>
          <a:xfrm>
            <a:off x="991518" y="966864"/>
            <a:ext cx="10256704" cy="369332"/>
          </a:xfrm>
          <a:prstGeom prst="rect">
            <a:avLst/>
          </a:prstGeom>
          <a:noFill/>
        </p:spPr>
        <p:txBody>
          <a:bodyPr wrap="square" rtlCol="0">
            <a:spAutoFit/>
          </a:bodyPr>
          <a:lstStyle/>
          <a:p>
            <a:r>
              <a:rPr kumimoji="1" lang="ja-JP" altLang="en-US" b="1" dirty="0">
                <a:latin typeface="BIZ UDPゴシック" panose="020B0400000000000000" pitchFamily="50" charset="-128"/>
                <a:ea typeface="BIZ UDPゴシック" panose="020B0400000000000000" pitchFamily="50" charset="-128"/>
              </a:rPr>
              <a:t>サイクリングガイドになって地域の魅力を伝えよう！</a:t>
            </a:r>
          </a:p>
        </p:txBody>
      </p:sp>
      <p:sp>
        <p:nvSpPr>
          <p:cNvPr id="9" name="正方形/長方形 8">
            <a:extLst>
              <a:ext uri="{FF2B5EF4-FFF2-40B4-BE49-F238E27FC236}">
                <a16:creationId xmlns:a16="http://schemas.microsoft.com/office/drawing/2014/main" id="{4B4A2356-7BBB-F259-3E03-99B05966D2F2}"/>
              </a:ext>
            </a:extLst>
          </p:cNvPr>
          <p:cNvSpPr/>
          <p:nvPr/>
        </p:nvSpPr>
        <p:spPr>
          <a:xfrm>
            <a:off x="991518" y="1515622"/>
            <a:ext cx="9694843" cy="476976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342900" indent="-342900">
              <a:lnSpc>
                <a:spcPct val="250000"/>
              </a:lnSpc>
              <a:buFont typeface="+mj-lt"/>
              <a:buAutoNum type="arabicPeriod"/>
            </a:pPr>
            <a:r>
              <a:rPr lang="ja-JP" altLang="en-US" sz="1600" dirty="0">
                <a:solidFill>
                  <a:schemeClr val="tx1"/>
                </a:solidFill>
                <a:latin typeface="BIZ UDPゴシック" panose="020B0400000000000000" pitchFamily="50" charset="-128"/>
                <a:ea typeface="BIZ UDPゴシック" panose="020B0400000000000000" pitchFamily="50" charset="-128"/>
              </a:rPr>
              <a:t>自転車の走行技術　（脚力よりも真っすぐに走れる技術）　→　</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pPr marL="342900" indent="-342900">
              <a:lnSpc>
                <a:spcPct val="250000"/>
              </a:lnSpc>
              <a:buFont typeface="+mj-lt"/>
              <a:buAutoNum type="arabicPeriod"/>
            </a:pPr>
            <a:r>
              <a:rPr lang="ja-JP" altLang="en-US" sz="1600" dirty="0">
                <a:solidFill>
                  <a:schemeClr val="tx1"/>
                </a:solidFill>
                <a:latin typeface="BIZ UDPゴシック" panose="020B0400000000000000" pitchFamily="50" charset="-128"/>
                <a:ea typeface="BIZ UDPゴシック" panose="020B0400000000000000" pitchFamily="50" charset="-128"/>
              </a:rPr>
              <a:t>ツアー参加者の安全を確保する思考と知識、実現性　（道路交通法の理解を含む）</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pPr marL="342900" indent="-342900">
              <a:lnSpc>
                <a:spcPct val="250000"/>
              </a:lnSpc>
              <a:buFont typeface="+mj-lt"/>
              <a:buAutoNum type="arabicPeriod"/>
            </a:pPr>
            <a:r>
              <a:rPr lang="en-US" altLang="ja-JP" sz="1600" dirty="0">
                <a:solidFill>
                  <a:schemeClr val="tx1"/>
                </a:solidFill>
                <a:latin typeface="BIZ UDPゴシック" panose="020B0400000000000000" pitchFamily="50" charset="-128"/>
                <a:ea typeface="BIZ UDPゴシック" panose="020B0400000000000000" pitchFamily="50" charset="-128"/>
              </a:rPr>
              <a:t>5</a:t>
            </a:r>
            <a:r>
              <a:rPr lang="ja-JP" altLang="en-US" sz="1600" dirty="0">
                <a:solidFill>
                  <a:schemeClr val="tx1"/>
                </a:solidFill>
                <a:latin typeface="BIZ UDPゴシック" panose="020B0400000000000000" pitchFamily="50" charset="-128"/>
                <a:ea typeface="BIZ UDPゴシック" panose="020B0400000000000000" pitchFamily="50" charset="-128"/>
              </a:rPr>
              <a:t>名以上のツアーを実施する時の体制作りとツアー中の連携方法の習得</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pPr marL="342900" indent="-342900">
              <a:lnSpc>
                <a:spcPct val="250000"/>
              </a:lnSpc>
              <a:buFont typeface="+mj-lt"/>
              <a:buAutoNum type="arabicPeriod"/>
            </a:pPr>
            <a:r>
              <a:rPr lang="ja-JP" altLang="en-US" sz="1600" dirty="0">
                <a:solidFill>
                  <a:schemeClr val="tx1"/>
                </a:solidFill>
                <a:latin typeface="BIZ UDPゴシック" panose="020B0400000000000000" pitchFamily="50" charset="-128"/>
                <a:ea typeface="BIZ UDPゴシック" panose="020B0400000000000000" pitchFamily="50" charset="-128"/>
              </a:rPr>
              <a:t>ファーストエイド資格　</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pPr marL="342900" indent="-342900">
              <a:lnSpc>
                <a:spcPct val="250000"/>
              </a:lnSpc>
              <a:buFont typeface="+mj-lt"/>
              <a:buAutoNum type="arabicPeriod"/>
            </a:pPr>
            <a:r>
              <a:rPr lang="ja-JP" altLang="en-US" sz="1600" dirty="0">
                <a:solidFill>
                  <a:schemeClr val="tx1"/>
                </a:solidFill>
                <a:latin typeface="BIZ UDPゴシック" panose="020B0400000000000000" pitchFamily="50" charset="-128"/>
                <a:ea typeface="BIZ UDPゴシック" panose="020B0400000000000000" pitchFamily="50" charset="-128"/>
              </a:rPr>
              <a:t>自転車のトラブル対応力　（ツアー前の点検も含む）</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pPr marL="342900" indent="-342900">
              <a:lnSpc>
                <a:spcPct val="250000"/>
              </a:lnSpc>
              <a:buFont typeface="+mj-lt"/>
              <a:buAutoNum type="arabicPeriod"/>
            </a:pPr>
            <a:r>
              <a:rPr lang="ja-JP" altLang="en-US" sz="1600" dirty="0">
                <a:solidFill>
                  <a:schemeClr val="tx1"/>
                </a:solidFill>
                <a:latin typeface="BIZ UDPゴシック" panose="020B0400000000000000" pitchFamily="50" charset="-128"/>
                <a:ea typeface="BIZ UDPゴシック" panose="020B0400000000000000" pitchFamily="50" charset="-128"/>
              </a:rPr>
              <a:t>地域の観光知識の習得とインプット　（歴史や地形、産業や営み、信仰等の知識を語る）</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pPr marL="342900" indent="-342900">
              <a:lnSpc>
                <a:spcPct val="250000"/>
              </a:lnSpc>
              <a:buFont typeface="+mj-lt"/>
              <a:buAutoNum type="arabicPeriod"/>
            </a:pPr>
            <a:r>
              <a:rPr lang="ja-JP" altLang="en-US" sz="1600" dirty="0">
                <a:solidFill>
                  <a:schemeClr val="tx1"/>
                </a:solidFill>
                <a:latin typeface="BIZ UDPゴシック" panose="020B0400000000000000" pitchFamily="50" charset="-128"/>
                <a:ea typeface="BIZ UDPゴシック" panose="020B0400000000000000" pitchFamily="50" charset="-128"/>
              </a:rPr>
              <a:t>コミュニケーション　（国籍や性別、年齢を超えたコミュニケーション）</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pPr marL="342900" indent="-342900">
              <a:lnSpc>
                <a:spcPct val="250000"/>
              </a:lnSpc>
              <a:buFont typeface="+mj-lt"/>
              <a:buAutoNum type="arabicPeriod"/>
            </a:pPr>
            <a:r>
              <a:rPr lang="ja-JP" altLang="en-US" sz="1600" dirty="0">
                <a:solidFill>
                  <a:schemeClr val="tx1"/>
                </a:solidFill>
                <a:latin typeface="BIZ UDPゴシック" panose="020B0400000000000000" pitchFamily="50" charset="-128"/>
                <a:ea typeface="BIZ UDPゴシック" panose="020B0400000000000000" pitchFamily="50" charset="-128"/>
              </a:rPr>
              <a:t>ホスピタリティー</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pPr marL="342900" indent="-342900">
              <a:lnSpc>
                <a:spcPct val="200000"/>
              </a:lnSpc>
              <a:buFont typeface="+mj-lt"/>
              <a:buAutoNum type="arabicPeriod"/>
            </a:pPr>
            <a:endParaRPr lang="en-US" altLang="ja-JP" sz="1600" b="1" dirty="0">
              <a:solidFill>
                <a:schemeClr val="tx1"/>
              </a:solidFill>
              <a:latin typeface="BIZ UDPゴシック" panose="020B0400000000000000" pitchFamily="50" charset="-128"/>
              <a:ea typeface="BIZ UDPゴシック" panose="020B0400000000000000" pitchFamily="50" charset="-128"/>
            </a:endParaRPr>
          </a:p>
          <a:p>
            <a:pPr marL="342900" indent="-342900">
              <a:lnSpc>
                <a:spcPct val="200000"/>
              </a:lnSpc>
              <a:buFont typeface="+mj-lt"/>
              <a:buAutoNum type="arabicPeriod"/>
            </a:pPr>
            <a:endParaRPr lang="en-US" altLang="ja-JP" sz="1600" b="1" dirty="0">
              <a:solidFill>
                <a:schemeClr val="tx1"/>
              </a:solidFill>
              <a:latin typeface="BIZ UDPゴシック" panose="020B0400000000000000" pitchFamily="50" charset="-128"/>
              <a:ea typeface="BIZ UDPゴシック" panose="020B0400000000000000" pitchFamily="50" charset="-128"/>
            </a:endParaRPr>
          </a:p>
          <a:p>
            <a:pPr marL="342900" indent="-342900">
              <a:lnSpc>
                <a:spcPct val="200000"/>
              </a:lnSpc>
              <a:buFont typeface="+mj-lt"/>
              <a:buAutoNum type="arabicPeriod"/>
            </a:pPr>
            <a:endParaRPr lang="en-US" altLang="ja-JP" sz="1600" b="1" dirty="0">
              <a:solidFill>
                <a:schemeClr val="tx1"/>
              </a:solidFill>
              <a:latin typeface="BIZ UDPゴシック" panose="020B0400000000000000" pitchFamily="50" charset="-128"/>
              <a:ea typeface="BIZ UDPゴシック" panose="020B0400000000000000" pitchFamily="50" charset="-128"/>
            </a:endParaRPr>
          </a:p>
          <a:p>
            <a:pPr marL="342900" indent="-342900">
              <a:lnSpc>
                <a:spcPct val="200000"/>
              </a:lnSpc>
              <a:buFont typeface="+mj-lt"/>
              <a:buAutoNum type="arabicPeriod"/>
            </a:pPr>
            <a:endParaRPr lang="en-US" altLang="ja-JP" sz="1600" b="1" dirty="0">
              <a:solidFill>
                <a:schemeClr val="tx1"/>
              </a:solidFill>
              <a:latin typeface="BIZ UDPゴシック" panose="020B0400000000000000" pitchFamily="50" charset="-128"/>
              <a:ea typeface="BIZ UDPゴシック" panose="020B0400000000000000" pitchFamily="50" charset="-128"/>
            </a:endParaRPr>
          </a:p>
          <a:p>
            <a:pPr>
              <a:lnSpc>
                <a:spcPct val="200000"/>
              </a:lnSpc>
            </a:pPr>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600" dirty="0">
                <a:solidFill>
                  <a:schemeClr val="tx1"/>
                </a:solidFill>
                <a:latin typeface="BIZ UDPゴシック" panose="020B0400000000000000" pitchFamily="50" charset="-128"/>
                <a:ea typeface="BIZ UDPゴシック" panose="020B0400000000000000" pitchFamily="50" charset="-128"/>
              </a:rPr>
              <a:t>　　</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endParaRPr lang="en-US" altLang="ja-JP" sz="1600" dirty="0">
              <a:solidFill>
                <a:schemeClr val="tx1"/>
              </a:solidFill>
              <a:latin typeface="BIZ UDPゴシック" panose="020B0400000000000000" pitchFamily="50" charset="-128"/>
              <a:ea typeface="BIZ UDPゴシック" panose="020B0400000000000000" pitchFamily="50" charset="-128"/>
            </a:endParaRPr>
          </a:p>
          <a:p>
            <a:endParaRPr lang="en-US" altLang="ja-JP" sz="1600" dirty="0">
              <a:solidFill>
                <a:schemeClr val="tx1"/>
              </a:solidFill>
              <a:latin typeface="BIZ UDPゴシック" panose="020B0400000000000000" pitchFamily="50" charset="-128"/>
              <a:ea typeface="BIZ UDPゴシック" panose="020B0400000000000000" pitchFamily="50" charset="-128"/>
            </a:endParaRPr>
          </a:p>
          <a:p>
            <a:endParaRPr lang="en-US" altLang="ja-JP" sz="1600" dirty="0">
              <a:solidFill>
                <a:schemeClr val="tx1"/>
              </a:solidFill>
              <a:latin typeface="BIZ UDPゴシック" panose="020B0400000000000000" pitchFamily="50" charset="-128"/>
              <a:ea typeface="BIZ UDPゴシック" panose="020B0400000000000000" pitchFamily="50" charset="-128"/>
            </a:endParaRPr>
          </a:p>
          <a:p>
            <a:endParaRPr lang="en-US" altLang="ja-JP" sz="1600"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46CCF4C6-B4C2-446F-C774-7D6BED9FB8F5}"/>
              </a:ext>
            </a:extLst>
          </p:cNvPr>
          <p:cNvSpPr txBox="1"/>
          <p:nvPr/>
        </p:nvSpPr>
        <p:spPr>
          <a:xfrm>
            <a:off x="6812097" y="1773716"/>
            <a:ext cx="4259855" cy="369332"/>
          </a:xfrm>
          <a:prstGeom prst="rect">
            <a:avLst/>
          </a:prstGeom>
          <a:solidFill>
            <a:schemeClr val="accent3">
              <a:lumMod val="50000"/>
            </a:schemeClr>
          </a:solidFill>
        </p:spPr>
        <p:txBody>
          <a:bodyPr wrap="square" rtlCol="0" anchor="ctr">
            <a:spAutoFit/>
          </a:bodyPr>
          <a:lstStyle/>
          <a:p>
            <a:pPr algn="ctr"/>
            <a:r>
              <a:rPr lang="ja-JP" altLang="en-US" dirty="0">
                <a:solidFill>
                  <a:schemeClr val="bg1"/>
                </a:solidFill>
              </a:rPr>
              <a:t>愛媛県サイクリングガイド協会講習会</a:t>
            </a:r>
            <a:endParaRPr kumimoji="1" lang="ja-JP" altLang="en-US" dirty="0">
              <a:solidFill>
                <a:schemeClr val="bg1"/>
              </a:solidFill>
            </a:endParaRPr>
          </a:p>
        </p:txBody>
      </p:sp>
    </p:spTree>
    <p:extLst>
      <p:ext uri="{BB962C8B-B14F-4D97-AF65-F5344CB8AC3E}">
        <p14:creationId xmlns:p14="http://schemas.microsoft.com/office/powerpoint/2010/main" val="19551218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A9668-C8E0-407A-8F1D-B8B108E7A42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067DDE5-5745-BC7D-0A93-00ED73A8CCC4}"/>
              </a:ext>
            </a:extLst>
          </p:cNvPr>
          <p:cNvSpPr>
            <a:spLocks noGrp="1"/>
          </p:cNvSpPr>
          <p:nvPr>
            <p:ph type="title"/>
          </p:nvPr>
        </p:nvSpPr>
        <p:spPr>
          <a:xfrm>
            <a:off x="0" y="196101"/>
            <a:ext cx="12192000" cy="431860"/>
          </a:xfrm>
          <a:solidFill>
            <a:schemeClr val="tx1"/>
          </a:solidFill>
        </p:spPr>
        <p:txBody>
          <a:bodyPr>
            <a:noAutofit/>
          </a:bodyPr>
          <a:lstStyle/>
          <a:p>
            <a:r>
              <a:rPr kumimoji="1" lang="en-US" altLang="ja-JP" sz="2400" dirty="0">
                <a:solidFill>
                  <a:schemeClr val="bg1"/>
                </a:solidFill>
                <a:latin typeface="BIZ UDPゴシック" panose="020B0400000000000000" pitchFamily="50" charset="-128"/>
                <a:ea typeface="BIZ UDPゴシック" panose="020B0400000000000000" pitchFamily="50" charset="-128"/>
              </a:rPr>
              <a:t>  </a:t>
            </a:r>
            <a:r>
              <a:rPr kumimoji="1" lang="ja-JP" altLang="en-US" sz="2400" dirty="0">
                <a:solidFill>
                  <a:schemeClr val="bg1"/>
                </a:solidFill>
                <a:latin typeface="BIZ UDPゴシック" panose="020B0400000000000000" pitchFamily="50" charset="-128"/>
                <a:ea typeface="BIZ UDPゴシック" panose="020B0400000000000000" pitchFamily="50" charset="-128"/>
              </a:rPr>
              <a:t>サイクリングツアーの流れ</a:t>
            </a:r>
          </a:p>
        </p:txBody>
      </p:sp>
      <p:sp>
        <p:nvSpPr>
          <p:cNvPr id="6" name="テキスト ボックス 5">
            <a:extLst>
              <a:ext uri="{FF2B5EF4-FFF2-40B4-BE49-F238E27FC236}">
                <a16:creationId xmlns:a16="http://schemas.microsoft.com/office/drawing/2014/main" id="{DB064987-4A7A-8220-C350-8210B5D4648D}"/>
              </a:ext>
            </a:extLst>
          </p:cNvPr>
          <p:cNvSpPr txBox="1"/>
          <p:nvPr/>
        </p:nvSpPr>
        <p:spPr>
          <a:xfrm>
            <a:off x="991518" y="757543"/>
            <a:ext cx="10256704" cy="369332"/>
          </a:xfrm>
          <a:prstGeom prst="rect">
            <a:avLst/>
          </a:prstGeom>
          <a:noFill/>
        </p:spPr>
        <p:txBody>
          <a:bodyPr wrap="square" rtlCol="0">
            <a:spAutoFit/>
          </a:bodyPr>
          <a:lstStyle/>
          <a:p>
            <a:r>
              <a:rPr lang="ja-JP" altLang="en-US" b="1" dirty="0">
                <a:latin typeface="BIZ UDPゴシック" panose="020B0400000000000000" pitchFamily="50" charset="-128"/>
                <a:ea typeface="BIZ UDPゴシック" panose="020B0400000000000000" pitchFamily="50" charset="-128"/>
              </a:rPr>
              <a:t>ツアー参加者がエントリーしてからスタートするまでの流れを確認しましょう</a:t>
            </a:r>
            <a:r>
              <a:rPr kumimoji="1" lang="ja-JP" altLang="en-US" b="1" dirty="0">
                <a:latin typeface="BIZ UDPゴシック" panose="020B0400000000000000" pitchFamily="50" charset="-128"/>
                <a:ea typeface="BIZ UDPゴシック" panose="020B0400000000000000" pitchFamily="50" charset="-128"/>
              </a:rPr>
              <a:t>！</a:t>
            </a:r>
          </a:p>
        </p:txBody>
      </p:sp>
      <p:sp>
        <p:nvSpPr>
          <p:cNvPr id="9" name="正方形/長方形 8">
            <a:extLst>
              <a:ext uri="{FF2B5EF4-FFF2-40B4-BE49-F238E27FC236}">
                <a16:creationId xmlns:a16="http://schemas.microsoft.com/office/drawing/2014/main" id="{20BCFC30-12D4-6B17-B8CD-E5A1755A5CCE}"/>
              </a:ext>
            </a:extLst>
          </p:cNvPr>
          <p:cNvSpPr/>
          <p:nvPr/>
        </p:nvSpPr>
        <p:spPr>
          <a:xfrm>
            <a:off x="991518" y="1256457"/>
            <a:ext cx="9694843" cy="55189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342900" indent="-342900">
              <a:lnSpc>
                <a:spcPct val="250000"/>
              </a:lnSpc>
              <a:buFont typeface="+mj-lt"/>
              <a:buAutoNum type="arabicPeriod"/>
            </a:pPr>
            <a:r>
              <a:rPr lang="ja-JP" altLang="en-US" sz="1400" dirty="0">
                <a:solidFill>
                  <a:schemeClr val="tx1"/>
                </a:solidFill>
                <a:latin typeface="BIZ UDPゴシック" panose="020B0400000000000000" pitchFamily="50" charset="-128"/>
                <a:ea typeface="BIZ UDPゴシック" panose="020B0400000000000000" pitchFamily="50" charset="-128"/>
              </a:rPr>
              <a:t>季節に応じた服装や持参していただく物を決めて参加者に連絡する</a:t>
            </a:r>
            <a:r>
              <a:rPr lang="ja-JP" altLang="en-US" sz="1400" dirty="0">
                <a:solidFill>
                  <a:srgbClr val="0070C0"/>
                </a:solidFill>
                <a:latin typeface="BIZ UDPゴシック" panose="020B0400000000000000" pitchFamily="50" charset="-128"/>
                <a:ea typeface="BIZ UDPゴシック" panose="020B0400000000000000" pitchFamily="50" charset="-128"/>
              </a:rPr>
              <a:t>（１週間前までに）</a:t>
            </a:r>
            <a:endParaRPr lang="en-US" altLang="ja-JP" sz="1400" dirty="0">
              <a:solidFill>
                <a:srgbClr val="0070C0"/>
              </a:solidFill>
              <a:latin typeface="BIZ UDPゴシック" panose="020B0400000000000000" pitchFamily="50" charset="-128"/>
              <a:ea typeface="BIZ UDPゴシック" panose="020B0400000000000000" pitchFamily="50" charset="-128"/>
            </a:endParaRPr>
          </a:p>
          <a:p>
            <a:pPr marL="342900" indent="-342900">
              <a:lnSpc>
                <a:spcPct val="250000"/>
              </a:lnSpc>
              <a:buFont typeface="+mj-lt"/>
              <a:buAutoNum type="arabicPeriod"/>
            </a:pPr>
            <a:r>
              <a:rPr lang="ja-JP" altLang="en-US" sz="1400" dirty="0">
                <a:solidFill>
                  <a:schemeClr val="tx1"/>
                </a:solidFill>
                <a:latin typeface="BIZ UDPゴシック" panose="020B0400000000000000" pitchFamily="50" charset="-128"/>
                <a:ea typeface="BIZ UDPゴシック" panose="020B0400000000000000" pitchFamily="50" charset="-128"/>
              </a:rPr>
              <a:t>ツアーコースを試走する（工事や危険個所の確認）</a:t>
            </a:r>
            <a:r>
              <a:rPr lang="ja-JP" altLang="en-US" sz="1400" dirty="0">
                <a:solidFill>
                  <a:srgbClr val="0070C0"/>
                </a:solidFill>
                <a:latin typeface="BIZ UDPゴシック" panose="020B0400000000000000" pitchFamily="50" charset="-128"/>
                <a:ea typeface="BIZ UDPゴシック" panose="020B0400000000000000" pitchFamily="50" charset="-128"/>
              </a:rPr>
              <a:t>（前日から３日前）</a:t>
            </a:r>
            <a:endParaRPr lang="en-US" altLang="ja-JP" sz="1400" dirty="0">
              <a:solidFill>
                <a:srgbClr val="0070C0"/>
              </a:solidFill>
              <a:latin typeface="BIZ UDPゴシック" panose="020B0400000000000000" pitchFamily="50" charset="-128"/>
              <a:ea typeface="BIZ UDPゴシック" panose="020B0400000000000000" pitchFamily="50" charset="-128"/>
            </a:endParaRPr>
          </a:p>
          <a:p>
            <a:pPr marL="342900" indent="-342900">
              <a:lnSpc>
                <a:spcPct val="250000"/>
              </a:lnSpc>
              <a:buFont typeface="+mj-lt"/>
              <a:buAutoNum type="arabicPeriod"/>
            </a:pPr>
            <a:r>
              <a:rPr lang="ja-JP" altLang="en-US" sz="1400" dirty="0">
                <a:solidFill>
                  <a:schemeClr val="tx1"/>
                </a:solidFill>
                <a:latin typeface="BIZ UDPゴシック" panose="020B0400000000000000" pitchFamily="50" charset="-128"/>
                <a:ea typeface="BIZ UDPゴシック" panose="020B0400000000000000" pitchFamily="50" charset="-128"/>
              </a:rPr>
              <a:t>自転車の点検</a:t>
            </a:r>
            <a:r>
              <a:rPr lang="ja-JP" altLang="en-US" sz="1400" dirty="0">
                <a:solidFill>
                  <a:srgbClr val="FF0000"/>
                </a:solidFill>
                <a:latin typeface="BIZ UDPゴシック" panose="020B0400000000000000" pitchFamily="50" charset="-128"/>
                <a:ea typeface="BIZ UDPゴシック" panose="020B0400000000000000" pitchFamily="50" charset="-128"/>
              </a:rPr>
              <a:t>（★実践）</a:t>
            </a:r>
            <a:r>
              <a:rPr lang="ja-JP" altLang="en-US" sz="1400" dirty="0">
                <a:solidFill>
                  <a:schemeClr val="tx1"/>
                </a:solidFill>
                <a:latin typeface="BIZ UDPゴシック" panose="020B0400000000000000" pitchFamily="50" charset="-128"/>
                <a:ea typeface="BIZ UDPゴシック" panose="020B0400000000000000" pitchFamily="50" charset="-128"/>
              </a:rPr>
              <a:t>と参加者毎に自転車のサイズを確認し名札を付ける</a:t>
            </a:r>
            <a:r>
              <a:rPr lang="ja-JP" altLang="en-US" sz="1400" dirty="0">
                <a:solidFill>
                  <a:srgbClr val="0070C0"/>
                </a:solidFill>
                <a:latin typeface="BIZ UDPゴシック" panose="020B0400000000000000" pitchFamily="50" charset="-128"/>
                <a:ea typeface="BIZ UDPゴシック" panose="020B0400000000000000" pitchFamily="50" charset="-128"/>
              </a:rPr>
              <a:t>（前日から３日前）</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marL="342900" indent="-342900">
              <a:lnSpc>
                <a:spcPct val="250000"/>
              </a:lnSpc>
              <a:buFont typeface="+mj-lt"/>
              <a:buAutoNum type="arabicPeriod"/>
            </a:pPr>
            <a:r>
              <a:rPr lang="ja-JP" altLang="en-US" sz="1400" dirty="0">
                <a:solidFill>
                  <a:schemeClr val="tx1"/>
                </a:solidFill>
                <a:latin typeface="BIZ UDPゴシック" panose="020B0400000000000000" pitchFamily="50" charset="-128"/>
                <a:ea typeface="BIZ UDPゴシック" panose="020B0400000000000000" pitchFamily="50" charset="-128"/>
              </a:rPr>
              <a:t>天候の確認をしてツアーの実施を判断、中止の場合は参加者や関係者に連絡</a:t>
            </a:r>
            <a:r>
              <a:rPr lang="ja-JP" altLang="en-US" sz="1400" dirty="0">
                <a:solidFill>
                  <a:srgbClr val="0070C0"/>
                </a:solidFill>
                <a:latin typeface="BIZ UDPゴシック" panose="020B0400000000000000" pitchFamily="50" charset="-128"/>
                <a:ea typeface="BIZ UDPゴシック" panose="020B0400000000000000" pitchFamily="50" charset="-128"/>
              </a:rPr>
              <a:t>（規定を決めておく）</a:t>
            </a:r>
            <a:endParaRPr lang="en-US" altLang="ja-JP" sz="1400" dirty="0">
              <a:solidFill>
                <a:srgbClr val="0070C0"/>
              </a:solidFill>
              <a:latin typeface="BIZ UDPゴシック" panose="020B0400000000000000" pitchFamily="50" charset="-128"/>
              <a:ea typeface="BIZ UDPゴシック" panose="020B0400000000000000" pitchFamily="50" charset="-128"/>
            </a:endParaRPr>
          </a:p>
          <a:p>
            <a:pPr marL="342900" indent="-342900">
              <a:lnSpc>
                <a:spcPct val="250000"/>
              </a:lnSpc>
              <a:buFont typeface="+mj-lt"/>
              <a:buAutoNum type="arabicPeriod"/>
            </a:pPr>
            <a:r>
              <a:rPr lang="ja-JP" altLang="en-US" sz="1400" dirty="0">
                <a:solidFill>
                  <a:schemeClr val="tx1"/>
                </a:solidFill>
                <a:latin typeface="BIZ UDPゴシック" panose="020B0400000000000000" pitchFamily="50" charset="-128"/>
                <a:ea typeface="BIZ UDPゴシック" panose="020B0400000000000000" pitchFamily="50" charset="-128"/>
              </a:rPr>
              <a:t>受付と自転車の準備（空気圧の確認、ヘルメット、誓約書）</a:t>
            </a:r>
            <a:r>
              <a:rPr lang="ja-JP" altLang="en-US" sz="1400" dirty="0">
                <a:solidFill>
                  <a:srgbClr val="0070C0"/>
                </a:solidFill>
                <a:latin typeface="BIZ UDPゴシック" panose="020B0400000000000000" pitchFamily="50" charset="-128"/>
                <a:ea typeface="BIZ UDPゴシック" panose="020B0400000000000000" pitchFamily="50" charset="-128"/>
              </a:rPr>
              <a:t>（当日）↓</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marL="342900" indent="-342900">
              <a:lnSpc>
                <a:spcPct val="250000"/>
              </a:lnSpc>
              <a:buFont typeface="+mj-lt"/>
              <a:buAutoNum type="arabicPeriod"/>
            </a:pPr>
            <a:r>
              <a:rPr lang="ja-JP" altLang="en-US" sz="1400" dirty="0">
                <a:solidFill>
                  <a:schemeClr val="tx1"/>
                </a:solidFill>
                <a:latin typeface="BIZ UDPゴシック" panose="020B0400000000000000" pitchFamily="50" charset="-128"/>
                <a:ea typeface="BIZ UDPゴシック" panose="020B0400000000000000" pitchFamily="50" charset="-128"/>
              </a:rPr>
              <a:t>受付（体調チェックを行い、誓約書の説明とサインをもらう、そして自転車とヘルメットを渡す）　</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marL="342900" indent="-342900">
              <a:lnSpc>
                <a:spcPct val="250000"/>
              </a:lnSpc>
              <a:buFont typeface="+mj-lt"/>
              <a:buAutoNum type="arabicPeriod"/>
            </a:pPr>
            <a:r>
              <a:rPr lang="ja-JP" altLang="en-US" sz="1400" dirty="0">
                <a:solidFill>
                  <a:schemeClr val="tx1"/>
                </a:solidFill>
                <a:latin typeface="BIZ UDPゴシック" panose="020B0400000000000000" pitchFamily="50" charset="-128"/>
                <a:ea typeface="BIZ UDPゴシック" panose="020B0400000000000000" pitchFamily="50" charset="-128"/>
              </a:rPr>
              <a:t>自転車のサドルの高さを調整して操作方法をお伝えする </a:t>
            </a:r>
            <a:r>
              <a:rPr lang="ja-JP" altLang="en-US" sz="1400" dirty="0">
                <a:solidFill>
                  <a:srgbClr val="FF0000"/>
                </a:solidFill>
                <a:latin typeface="BIZ UDPゴシック" panose="020B0400000000000000" pitchFamily="50" charset="-128"/>
                <a:ea typeface="BIZ UDPゴシック" panose="020B0400000000000000" pitchFamily="50" charset="-128"/>
              </a:rPr>
              <a:t>（★実践）</a:t>
            </a:r>
            <a:endParaRPr lang="en-US" altLang="ja-JP" sz="1400" dirty="0">
              <a:solidFill>
                <a:srgbClr val="FF0000"/>
              </a:solidFill>
              <a:latin typeface="BIZ UDPゴシック" panose="020B0400000000000000" pitchFamily="50" charset="-128"/>
              <a:ea typeface="BIZ UDPゴシック" panose="020B0400000000000000" pitchFamily="50" charset="-128"/>
            </a:endParaRPr>
          </a:p>
          <a:p>
            <a:pPr marL="342900" indent="-342900">
              <a:lnSpc>
                <a:spcPct val="250000"/>
              </a:lnSpc>
              <a:buFont typeface="+mj-lt"/>
              <a:buAutoNum type="arabicPeriod"/>
            </a:pPr>
            <a:r>
              <a:rPr lang="ja-JP" altLang="en-US" sz="1400" dirty="0">
                <a:solidFill>
                  <a:schemeClr val="tx1"/>
                </a:solidFill>
                <a:latin typeface="BIZ UDPゴシック" panose="020B0400000000000000" pitchFamily="50" charset="-128"/>
                <a:ea typeface="BIZ UDPゴシック" panose="020B0400000000000000" pitchFamily="50" charset="-128"/>
              </a:rPr>
              <a:t>参加者を集めてブリーフィング（ツアースケジュール、ツアーの見どころ楽しみ方、地域の説明）</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marL="342900" indent="-342900">
              <a:lnSpc>
                <a:spcPct val="250000"/>
              </a:lnSpc>
              <a:buFont typeface="+mj-lt"/>
              <a:buAutoNum type="arabicPeriod"/>
            </a:pPr>
            <a:r>
              <a:rPr lang="ja-JP" altLang="en-US" sz="1400" dirty="0">
                <a:solidFill>
                  <a:schemeClr val="tx1"/>
                </a:solidFill>
                <a:latin typeface="BIZ UDPゴシック" panose="020B0400000000000000" pitchFamily="50" charset="-128"/>
                <a:ea typeface="BIZ UDPゴシック" panose="020B0400000000000000" pitchFamily="50" charset="-128"/>
              </a:rPr>
              <a:t>注意点の説明　（走行中の注意点、並び順、ハンドサイン、トイレ、走行中の体調の異変）</a:t>
            </a:r>
            <a:r>
              <a:rPr lang="ja-JP" altLang="en-US" sz="1400" dirty="0">
                <a:solidFill>
                  <a:srgbClr val="FF0000"/>
                </a:solidFill>
                <a:latin typeface="BIZ UDPゴシック" panose="020B0400000000000000" pitchFamily="50" charset="-128"/>
                <a:ea typeface="BIZ UDPゴシック" panose="020B0400000000000000" pitchFamily="50" charset="-128"/>
              </a:rPr>
              <a:t>（★実践）</a:t>
            </a:r>
            <a:endParaRPr lang="en-US" altLang="ja-JP" sz="1400" dirty="0">
              <a:solidFill>
                <a:srgbClr val="FF0000"/>
              </a:solidFill>
              <a:latin typeface="BIZ UDPゴシック" panose="020B0400000000000000" pitchFamily="50" charset="-128"/>
              <a:ea typeface="BIZ UDPゴシック" panose="020B0400000000000000" pitchFamily="50" charset="-128"/>
            </a:endParaRPr>
          </a:p>
          <a:p>
            <a:pPr marL="342900" indent="-342900">
              <a:lnSpc>
                <a:spcPct val="250000"/>
              </a:lnSpc>
              <a:buFont typeface="+mj-lt"/>
              <a:buAutoNum type="arabicPeriod"/>
            </a:pPr>
            <a:r>
              <a:rPr lang="ja-JP" altLang="en-US" sz="1400" dirty="0">
                <a:solidFill>
                  <a:schemeClr val="tx1"/>
                </a:solidFill>
                <a:latin typeface="BIZ UDPゴシック" panose="020B0400000000000000" pitchFamily="50" charset="-128"/>
                <a:ea typeface="BIZ UDPゴシック" panose="020B0400000000000000" pitchFamily="50" charset="-128"/>
              </a:rPr>
              <a:t>スタート</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marL="342900" indent="-342900">
              <a:lnSpc>
                <a:spcPct val="250000"/>
              </a:lnSpc>
              <a:buFont typeface="+mj-lt"/>
              <a:buAutoNum type="arabicPeriod"/>
            </a:pP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marL="342900" indent="-342900">
              <a:lnSpc>
                <a:spcPct val="250000"/>
              </a:lnSpc>
              <a:buFont typeface="+mj-lt"/>
              <a:buAutoNum type="arabicPeriod"/>
            </a:pP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marL="342900" indent="-342900">
              <a:lnSpc>
                <a:spcPct val="250000"/>
              </a:lnSpc>
              <a:buFont typeface="+mj-lt"/>
              <a:buAutoNum type="arabicPeriod"/>
            </a:pPr>
            <a:endParaRPr lang="en-US" altLang="ja-JP" sz="1600" dirty="0">
              <a:solidFill>
                <a:schemeClr val="tx1"/>
              </a:solidFill>
              <a:latin typeface="BIZ UDPゴシック" panose="020B0400000000000000" pitchFamily="50" charset="-128"/>
              <a:ea typeface="BIZ UDPゴシック" panose="020B0400000000000000" pitchFamily="50" charset="-128"/>
            </a:endParaRPr>
          </a:p>
          <a:p>
            <a:pPr marL="342900" indent="-342900">
              <a:lnSpc>
                <a:spcPct val="200000"/>
              </a:lnSpc>
              <a:buFont typeface="+mj-lt"/>
              <a:buAutoNum type="arabicPeriod"/>
            </a:pPr>
            <a:endParaRPr lang="en-US" altLang="ja-JP" sz="1600" b="1" dirty="0">
              <a:solidFill>
                <a:schemeClr val="tx1"/>
              </a:solidFill>
              <a:latin typeface="BIZ UDPゴシック" panose="020B0400000000000000" pitchFamily="50" charset="-128"/>
              <a:ea typeface="BIZ UDPゴシック" panose="020B0400000000000000" pitchFamily="50" charset="-128"/>
            </a:endParaRPr>
          </a:p>
          <a:p>
            <a:pPr marL="342900" indent="-342900">
              <a:lnSpc>
                <a:spcPct val="200000"/>
              </a:lnSpc>
              <a:buFont typeface="+mj-lt"/>
              <a:buAutoNum type="arabicPeriod"/>
            </a:pPr>
            <a:endParaRPr lang="en-US" altLang="ja-JP" sz="1600" b="1" dirty="0">
              <a:solidFill>
                <a:schemeClr val="tx1"/>
              </a:solidFill>
              <a:latin typeface="BIZ UDPゴシック" panose="020B0400000000000000" pitchFamily="50" charset="-128"/>
              <a:ea typeface="BIZ UDPゴシック" panose="020B0400000000000000" pitchFamily="50" charset="-128"/>
            </a:endParaRPr>
          </a:p>
          <a:p>
            <a:pPr marL="342900" indent="-342900">
              <a:lnSpc>
                <a:spcPct val="200000"/>
              </a:lnSpc>
              <a:buFont typeface="+mj-lt"/>
              <a:buAutoNum type="arabicPeriod"/>
            </a:pPr>
            <a:endParaRPr lang="en-US" altLang="ja-JP" sz="1600" b="1" dirty="0">
              <a:solidFill>
                <a:schemeClr val="tx1"/>
              </a:solidFill>
              <a:latin typeface="BIZ UDPゴシック" panose="020B0400000000000000" pitchFamily="50" charset="-128"/>
              <a:ea typeface="BIZ UDPゴシック" panose="020B0400000000000000" pitchFamily="50" charset="-128"/>
            </a:endParaRPr>
          </a:p>
          <a:p>
            <a:pPr marL="342900" indent="-342900">
              <a:lnSpc>
                <a:spcPct val="200000"/>
              </a:lnSpc>
              <a:buFont typeface="+mj-lt"/>
              <a:buAutoNum type="arabicPeriod"/>
            </a:pPr>
            <a:endParaRPr lang="en-US" altLang="ja-JP" sz="1600" b="1" dirty="0">
              <a:solidFill>
                <a:schemeClr val="tx1"/>
              </a:solidFill>
              <a:latin typeface="BIZ UDPゴシック" panose="020B0400000000000000" pitchFamily="50" charset="-128"/>
              <a:ea typeface="BIZ UDPゴシック" panose="020B0400000000000000" pitchFamily="50" charset="-128"/>
            </a:endParaRPr>
          </a:p>
          <a:p>
            <a:pPr>
              <a:lnSpc>
                <a:spcPct val="200000"/>
              </a:lnSpc>
            </a:pPr>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600" dirty="0">
                <a:solidFill>
                  <a:schemeClr val="tx1"/>
                </a:solidFill>
                <a:latin typeface="BIZ UDPゴシック" panose="020B0400000000000000" pitchFamily="50" charset="-128"/>
                <a:ea typeface="BIZ UDPゴシック" panose="020B0400000000000000" pitchFamily="50" charset="-128"/>
              </a:rPr>
              <a:t>　　</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endParaRPr lang="en-US" altLang="ja-JP" sz="1600" dirty="0">
              <a:solidFill>
                <a:schemeClr val="tx1"/>
              </a:solidFill>
              <a:latin typeface="BIZ UDPゴシック" panose="020B0400000000000000" pitchFamily="50" charset="-128"/>
              <a:ea typeface="BIZ UDPゴシック" panose="020B0400000000000000" pitchFamily="50" charset="-128"/>
            </a:endParaRPr>
          </a:p>
          <a:p>
            <a:endParaRPr lang="en-US" altLang="ja-JP" sz="1600" dirty="0">
              <a:solidFill>
                <a:schemeClr val="tx1"/>
              </a:solidFill>
              <a:latin typeface="BIZ UDPゴシック" panose="020B0400000000000000" pitchFamily="50" charset="-128"/>
              <a:ea typeface="BIZ UDPゴシック" panose="020B0400000000000000" pitchFamily="50" charset="-128"/>
            </a:endParaRPr>
          </a:p>
          <a:p>
            <a:endParaRPr lang="en-US" altLang="ja-JP" sz="1600" dirty="0">
              <a:solidFill>
                <a:schemeClr val="tx1"/>
              </a:solidFill>
              <a:latin typeface="BIZ UDPゴシック" panose="020B0400000000000000" pitchFamily="50" charset="-128"/>
              <a:ea typeface="BIZ UDPゴシック" panose="020B0400000000000000" pitchFamily="50" charset="-128"/>
            </a:endParaRPr>
          </a:p>
          <a:p>
            <a:endParaRPr lang="en-US" altLang="ja-JP" sz="1600"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92832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2B063-FFEF-DF10-896A-6C43D38A77C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E5A6479-ABE4-485F-7CB4-9F5BB4C95208}"/>
              </a:ext>
            </a:extLst>
          </p:cNvPr>
          <p:cNvSpPr>
            <a:spLocks noGrp="1"/>
          </p:cNvSpPr>
          <p:nvPr>
            <p:ph type="title"/>
          </p:nvPr>
        </p:nvSpPr>
        <p:spPr>
          <a:xfrm>
            <a:off x="0" y="196101"/>
            <a:ext cx="12192000" cy="431860"/>
          </a:xfrm>
          <a:solidFill>
            <a:schemeClr val="tx1"/>
          </a:solidFill>
        </p:spPr>
        <p:txBody>
          <a:bodyPr>
            <a:noAutofit/>
          </a:bodyPr>
          <a:lstStyle/>
          <a:p>
            <a:r>
              <a:rPr kumimoji="1" lang="en-US" altLang="ja-JP" sz="2400" dirty="0">
                <a:solidFill>
                  <a:schemeClr val="bg1"/>
                </a:solidFill>
                <a:latin typeface="BIZ UDPゴシック" panose="020B0400000000000000" pitchFamily="50" charset="-128"/>
                <a:ea typeface="BIZ UDPゴシック" panose="020B0400000000000000" pitchFamily="50" charset="-128"/>
              </a:rPr>
              <a:t>  </a:t>
            </a:r>
            <a:r>
              <a:rPr kumimoji="1" lang="ja-JP" altLang="en-US" sz="2400" dirty="0">
                <a:solidFill>
                  <a:schemeClr val="bg1"/>
                </a:solidFill>
                <a:latin typeface="BIZ UDPゴシック" panose="020B0400000000000000" pitchFamily="50" charset="-128"/>
                <a:ea typeface="BIZ UDPゴシック" panose="020B0400000000000000" pitchFamily="50" charset="-128"/>
              </a:rPr>
              <a:t>自転車の点検　（セルフチェック）</a:t>
            </a:r>
          </a:p>
        </p:txBody>
      </p:sp>
      <p:sp>
        <p:nvSpPr>
          <p:cNvPr id="6" name="テキスト ボックス 5">
            <a:extLst>
              <a:ext uri="{FF2B5EF4-FFF2-40B4-BE49-F238E27FC236}">
                <a16:creationId xmlns:a16="http://schemas.microsoft.com/office/drawing/2014/main" id="{70BDFAD0-D89F-309D-72BE-E7AB8FCE8FF9}"/>
              </a:ext>
            </a:extLst>
          </p:cNvPr>
          <p:cNvSpPr txBox="1"/>
          <p:nvPr/>
        </p:nvSpPr>
        <p:spPr>
          <a:xfrm>
            <a:off x="991518" y="782201"/>
            <a:ext cx="10256704" cy="369332"/>
          </a:xfrm>
          <a:prstGeom prst="rect">
            <a:avLst/>
          </a:prstGeom>
          <a:noFill/>
        </p:spPr>
        <p:txBody>
          <a:bodyPr wrap="square" rtlCol="0">
            <a:spAutoFit/>
          </a:bodyPr>
          <a:lstStyle/>
          <a:p>
            <a:r>
              <a:rPr lang="ja-JP" altLang="en-US" b="1" dirty="0">
                <a:latin typeface="BIZ UDPゴシック" panose="020B0400000000000000" pitchFamily="50" charset="-128"/>
                <a:ea typeface="BIZ UDPゴシック" panose="020B0400000000000000" pitchFamily="50" charset="-128"/>
              </a:rPr>
              <a:t>ツアーの安全性を高めるために定期的な点検は必須です</a:t>
            </a:r>
            <a:r>
              <a:rPr kumimoji="1" lang="ja-JP" altLang="en-US" b="1" dirty="0">
                <a:latin typeface="BIZ UDPゴシック" panose="020B0400000000000000" pitchFamily="50" charset="-128"/>
                <a:ea typeface="BIZ UDPゴシック" panose="020B0400000000000000" pitchFamily="50" charset="-128"/>
              </a:rPr>
              <a:t>！</a:t>
            </a:r>
          </a:p>
        </p:txBody>
      </p:sp>
      <p:pic>
        <p:nvPicPr>
          <p:cNvPr id="4" name="図 3" descr="歩道の隣に駐車した自転車&#10;&#10;自動的に生成された説明">
            <a:extLst>
              <a:ext uri="{FF2B5EF4-FFF2-40B4-BE49-F238E27FC236}">
                <a16:creationId xmlns:a16="http://schemas.microsoft.com/office/drawing/2014/main" id="{88EA0413-7AED-7B81-F75B-02018E3387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5220" y="2366829"/>
            <a:ext cx="6510910" cy="3718072"/>
          </a:xfrm>
          <a:prstGeom prst="rect">
            <a:avLst/>
          </a:prstGeom>
        </p:spPr>
      </p:pic>
      <p:cxnSp>
        <p:nvCxnSpPr>
          <p:cNvPr id="7" name="直線コネクタ 6">
            <a:extLst>
              <a:ext uri="{FF2B5EF4-FFF2-40B4-BE49-F238E27FC236}">
                <a16:creationId xmlns:a16="http://schemas.microsoft.com/office/drawing/2014/main" id="{54EA7332-F1D7-9130-845C-31457423ECA7}"/>
              </a:ext>
            </a:extLst>
          </p:cNvPr>
          <p:cNvCxnSpPr>
            <a:cxnSpLocks/>
            <a:endCxn id="10" idx="1"/>
          </p:cNvCxnSpPr>
          <p:nvPr/>
        </p:nvCxnSpPr>
        <p:spPr>
          <a:xfrm>
            <a:off x="9195958" y="4568695"/>
            <a:ext cx="796800" cy="34624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97EC9376-50E6-310D-FF0C-EE715297502B}"/>
              </a:ext>
            </a:extLst>
          </p:cNvPr>
          <p:cNvSpPr txBox="1"/>
          <p:nvPr/>
        </p:nvSpPr>
        <p:spPr>
          <a:xfrm>
            <a:off x="9992758" y="4464821"/>
            <a:ext cx="1861850" cy="900246"/>
          </a:xfrm>
          <a:prstGeom prst="rect">
            <a:avLst/>
          </a:prstGeom>
          <a:noFill/>
          <a:ln>
            <a:solidFill>
              <a:schemeClr val="tx2">
                <a:lumMod val="90000"/>
                <a:lumOff val="10000"/>
              </a:schemeClr>
            </a:solidFill>
          </a:ln>
        </p:spPr>
        <p:txBody>
          <a:bodyPr wrap="square" rtlCol="0">
            <a:spAutoFit/>
          </a:bodyPr>
          <a:lstStyle/>
          <a:p>
            <a:pPr marL="285750" indent="-285750">
              <a:lnSpc>
                <a:spcPct val="150000"/>
              </a:lnSpc>
              <a:buFont typeface="Arial" panose="020B0604020202020204" pitchFamily="34" charset="0"/>
              <a:buChar char="•"/>
            </a:pPr>
            <a:r>
              <a:rPr kumimoji="1" lang="ja-JP" altLang="en-US" sz="1200" dirty="0">
                <a:latin typeface="メイリオ" panose="020B0604030504040204" pitchFamily="50" charset="-128"/>
                <a:ea typeface="メイリオ" panose="020B0604030504040204" pitchFamily="50" charset="-128"/>
              </a:rPr>
              <a:t>タイヤの摩耗</a:t>
            </a:r>
            <a:endParaRPr kumimoji="1" lang="en-US" altLang="ja-JP" sz="1200" dirty="0">
              <a:latin typeface="メイリオ" panose="020B0604030504040204" pitchFamily="50" charset="-128"/>
              <a:ea typeface="メイリオ" panose="020B0604030504040204" pitchFamily="50" charset="-128"/>
            </a:endParaRPr>
          </a:p>
          <a:p>
            <a:pPr marL="285750" indent="-285750">
              <a:lnSpc>
                <a:spcPct val="150000"/>
              </a:lnSpc>
              <a:buFont typeface="Arial" panose="020B0604020202020204" pitchFamily="34" charset="0"/>
              <a:buChar char="•"/>
            </a:pPr>
            <a:r>
              <a:rPr lang="ja-JP" altLang="en-US" sz="1200" dirty="0">
                <a:latin typeface="メイリオ" panose="020B0604030504040204" pitchFamily="50" charset="-128"/>
                <a:ea typeface="メイリオ" panose="020B0604030504040204" pitchFamily="50" charset="-128"/>
              </a:rPr>
              <a:t>空気圧</a:t>
            </a:r>
            <a:endParaRPr lang="en-US" altLang="ja-JP" sz="1200" dirty="0">
              <a:latin typeface="メイリオ" panose="020B0604030504040204" pitchFamily="50" charset="-128"/>
              <a:ea typeface="メイリオ" panose="020B0604030504040204" pitchFamily="50" charset="-128"/>
            </a:endParaRPr>
          </a:p>
          <a:p>
            <a:pPr marL="285750" indent="-285750">
              <a:lnSpc>
                <a:spcPct val="150000"/>
              </a:lnSpc>
              <a:buFont typeface="Arial" panose="020B0604020202020204" pitchFamily="34" charset="0"/>
              <a:buChar char="•"/>
            </a:pPr>
            <a:r>
              <a:rPr kumimoji="1" lang="ja-JP" altLang="en-US" sz="1200" dirty="0">
                <a:latin typeface="メイリオ" panose="020B0604030504040204" pitchFamily="50" charset="-128"/>
                <a:ea typeface="メイリオ" panose="020B0604030504040204" pitchFamily="50" charset="-128"/>
              </a:rPr>
              <a:t>ホイールの振れ</a:t>
            </a:r>
          </a:p>
        </p:txBody>
      </p:sp>
      <p:cxnSp>
        <p:nvCxnSpPr>
          <p:cNvPr id="14" name="直線コネクタ 13">
            <a:extLst>
              <a:ext uri="{FF2B5EF4-FFF2-40B4-BE49-F238E27FC236}">
                <a16:creationId xmlns:a16="http://schemas.microsoft.com/office/drawing/2014/main" id="{EE1DBD87-CC3F-D388-5495-B639A383C501}"/>
              </a:ext>
            </a:extLst>
          </p:cNvPr>
          <p:cNvCxnSpPr>
            <a:cxnSpLocks/>
            <a:endCxn id="16" idx="1"/>
          </p:cNvCxnSpPr>
          <p:nvPr/>
        </p:nvCxnSpPr>
        <p:spPr>
          <a:xfrm flipV="1">
            <a:off x="7748015" y="3256060"/>
            <a:ext cx="2056997" cy="1404353"/>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999354DE-5538-33B7-9EEE-13522D5E21A7}"/>
              </a:ext>
            </a:extLst>
          </p:cNvPr>
          <p:cNvSpPr txBox="1"/>
          <p:nvPr/>
        </p:nvSpPr>
        <p:spPr>
          <a:xfrm>
            <a:off x="9805012" y="2805937"/>
            <a:ext cx="2049596" cy="900246"/>
          </a:xfrm>
          <a:prstGeom prst="rect">
            <a:avLst/>
          </a:prstGeom>
          <a:noFill/>
          <a:ln>
            <a:solidFill>
              <a:schemeClr val="tx2">
                <a:lumMod val="90000"/>
                <a:lumOff val="10000"/>
              </a:schemeClr>
            </a:solidFill>
          </a:ln>
        </p:spPr>
        <p:txBody>
          <a:bodyPr wrap="square" rtlCol="0">
            <a:spAutoFit/>
          </a:bodyPr>
          <a:lstStyle/>
          <a:p>
            <a:pPr marL="285750" indent="-285750">
              <a:lnSpc>
                <a:spcPct val="150000"/>
              </a:lnSpc>
              <a:buFont typeface="Arial" panose="020B0604020202020204" pitchFamily="34" charset="0"/>
              <a:buChar char="•"/>
            </a:pPr>
            <a:r>
              <a:rPr lang="ja-JP" altLang="en-US" sz="1200" dirty="0">
                <a:latin typeface="メイリオ" panose="020B0604030504040204" pitchFamily="50" charset="-128"/>
                <a:ea typeface="メイリオ" panose="020B0604030504040204" pitchFamily="50" charset="-128"/>
              </a:rPr>
              <a:t>ブレーキパットの摩耗</a:t>
            </a:r>
            <a:endParaRPr kumimoji="1" lang="en-US" altLang="ja-JP" sz="1200" dirty="0">
              <a:latin typeface="メイリオ" panose="020B0604030504040204" pitchFamily="50" charset="-128"/>
              <a:ea typeface="メイリオ" panose="020B0604030504040204" pitchFamily="50" charset="-128"/>
            </a:endParaRPr>
          </a:p>
          <a:p>
            <a:pPr marL="285750" indent="-285750">
              <a:lnSpc>
                <a:spcPct val="150000"/>
              </a:lnSpc>
              <a:buFont typeface="Arial" panose="020B0604020202020204" pitchFamily="34" charset="0"/>
              <a:buChar char="•"/>
            </a:pPr>
            <a:r>
              <a:rPr lang="ja-JP" altLang="en-US" sz="1200" dirty="0">
                <a:latin typeface="メイリオ" panose="020B0604030504040204" pitchFamily="50" charset="-128"/>
                <a:ea typeface="メイリオ" panose="020B0604030504040204" pitchFamily="50" charset="-128"/>
              </a:rPr>
              <a:t>制動力</a:t>
            </a:r>
            <a:endParaRPr lang="en-US" altLang="ja-JP" sz="1200" dirty="0">
              <a:latin typeface="メイリオ" panose="020B0604030504040204" pitchFamily="50" charset="-128"/>
              <a:ea typeface="メイリオ" panose="020B0604030504040204" pitchFamily="50" charset="-128"/>
            </a:endParaRPr>
          </a:p>
          <a:p>
            <a:pPr marL="285750" indent="-285750">
              <a:lnSpc>
                <a:spcPct val="150000"/>
              </a:lnSpc>
              <a:buFont typeface="Arial" panose="020B0604020202020204" pitchFamily="34" charset="0"/>
              <a:buChar char="•"/>
            </a:pPr>
            <a:r>
              <a:rPr lang="ja-JP" altLang="en-US" sz="1200" dirty="0">
                <a:latin typeface="メイリオ" panose="020B0604030504040204" pitchFamily="50" charset="-128"/>
                <a:ea typeface="メイリオ" panose="020B0604030504040204" pitchFamily="50" charset="-128"/>
              </a:rPr>
              <a:t>音鳴り</a:t>
            </a:r>
            <a:endParaRPr kumimoji="1" lang="ja-JP" altLang="en-US" sz="1200" dirty="0">
              <a:latin typeface="メイリオ" panose="020B0604030504040204" pitchFamily="50" charset="-128"/>
              <a:ea typeface="メイリオ" panose="020B0604030504040204" pitchFamily="50" charset="-128"/>
            </a:endParaRPr>
          </a:p>
        </p:txBody>
      </p:sp>
      <p:cxnSp>
        <p:nvCxnSpPr>
          <p:cNvPr id="18" name="直線コネクタ 17">
            <a:extLst>
              <a:ext uri="{FF2B5EF4-FFF2-40B4-BE49-F238E27FC236}">
                <a16:creationId xmlns:a16="http://schemas.microsoft.com/office/drawing/2014/main" id="{AD1264F2-7B05-8EEF-F769-92FE58608DD9}"/>
              </a:ext>
            </a:extLst>
          </p:cNvPr>
          <p:cNvCxnSpPr>
            <a:cxnSpLocks/>
            <a:endCxn id="37" idx="1"/>
          </p:cNvCxnSpPr>
          <p:nvPr/>
        </p:nvCxnSpPr>
        <p:spPr>
          <a:xfrm flipV="1">
            <a:off x="7361793" y="2220424"/>
            <a:ext cx="2367823" cy="106235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C00828B2-F289-E735-2D4A-919E1551394B}"/>
              </a:ext>
            </a:extLst>
          </p:cNvPr>
          <p:cNvCxnSpPr>
            <a:cxnSpLocks/>
            <a:endCxn id="43" idx="2"/>
          </p:cNvCxnSpPr>
          <p:nvPr/>
        </p:nvCxnSpPr>
        <p:spPr>
          <a:xfrm flipH="1" flipV="1">
            <a:off x="6265615" y="1786579"/>
            <a:ext cx="1125963" cy="82287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E2A80E16-FE2B-D2AC-A233-391F025CE1CD}"/>
              </a:ext>
            </a:extLst>
          </p:cNvPr>
          <p:cNvCxnSpPr>
            <a:cxnSpLocks/>
            <a:endCxn id="43" idx="2"/>
          </p:cNvCxnSpPr>
          <p:nvPr/>
        </p:nvCxnSpPr>
        <p:spPr>
          <a:xfrm flipH="1" flipV="1">
            <a:off x="6265615" y="1786579"/>
            <a:ext cx="906228" cy="97263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BE119657-722F-1A3F-5607-7EE295A205D5}"/>
              </a:ext>
            </a:extLst>
          </p:cNvPr>
          <p:cNvCxnSpPr>
            <a:cxnSpLocks/>
            <a:endCxn id="10" idx="1"/>
          </p:cNvCxnSpPr>
          <p:nvPr/>
        </p:nvCxnSpPr>
        <p:spPr>
          <a:xfrm flipV="1">
            <a:off x="4929189" y="4914944"/>
            <a:ext cx="5063569" cy="68811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A6F3B0E0-7A85-2A63-E99F-B93F586B30D7}"/>
              </a:ext>
            </a:extLst>
          </p:cNvPr>
          <p:cNvCxnSpPr>
            <a:cxnSpLocks/>
            <a:endCxn id="40" idx="1"/>
          </p:cNvCxnSpPr>
          <p:nvPr/>
        </p:nvCxnSpPr>
        <p:spPr>
          <a:xfrm flipV="1">
            <a:off x="7361793" y="1512983"/>
            <a:ext cx="1332007" cy="101267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id="{B8978E6C-9D22-791E-D72E-B83268CC96AE}"/>
              </a:ext>
            </a:extLst>
          </p:cNvPr>
          <p:cNvSpPr txBox="1"/>
          <p:nvPr/>
        </p:nvSpPr>
        <p:spPr>
          <a:xfrm>
            <a:off x="9729616" y="2047299"/>
            <a:ext cx="1809409" cy="346249"/>
          </a:xfrm>
          <a:prstGeom prst="rect">
            <a:avLst/>
          </a:prstGeom>
          <a:noFill/>
          <a:ln>
            <a:solidFill>
              <a:schemeClr val="tx2">
                <a:lumMod val="90000"/>
                <a:lumOff val="10000"/>
              </a:schemeClr>
            </a:solidFill>
          </a:ln>
        </p:spPr>
        <p:txBody>
          <a:bodyPr wrap="square" rtlCol="0">
            <a:spAutoFit/>
          </a:bodyPr>
          <a:lstStyle/>
          <a:p>
            <a:pPr marL="285750" indent="-285750">
              <a:lnSpc>
                <a:spcPct val="150000"/>
              </a:lnSpc>
              <a:buFont typeface="Arial" panose="020B0604020202020204" pitchFamily="34" charset="0"/>
              <a:buChar char="•"/>
            </a:pPr>
            <a:r>
              <a:rPr kumimoji="1" lang="ja-JP" altLang="en-US" sz="1200" dirty="0">
                <a:latin typeface="メイリオ" panose="020B0604030504040204" pitchFamily="50" charset="-128"/>
                <a:ea typeface="メイリオ" panose="020B0604030504040204" pitchFamily="50" charset="-128"/>
              </a:rPr>
              <a:t>ヘッドのガタつき</a:t>
            </a:r>
            <a:endParaRPr kumimoji="1" lang="en-US" altLang="ja-JP" sz="1200" dirty="0">
              <a:latin typeface="メイリオ" panose="020B0604030504040204" pitchFamily="50" charset="-128"/>
              <a:ea typeface="メイリオ" panose="020B0604030504040204" pitchFamily="50" charset="-128"/>
            </a:endParaRPr>
          </a:p>
        </p:txBody>
      </p:sp>
      <p:sp>
        <p:nvSpPr>
          <p:cNvPr id="40" name="テキスト ボックス 39">
            <a:extLst>
              <a:ext uri="{FF2B5EF4-FFF2-40B4-BE49-F238E27FC236}">
                <a16:creationId xmlns:a16="http://schemas.microsoft.com/office/drawing/2014/main" id="{A79A7E4B-A4B2-34FF-CF00-D74A8438561B}"/>
              </a:ext>
            </a:extLst>
          </p:cNvPr>
          <p:cNvSpPr txBox="1"/>
          <p:nvPr/>
        </p:nvSpPr>
        <p:spPr>
          <a:xfrm>
            <a:off x="8693800" y="1339858"/>
            <a:ext cx="1893410" cy="346249"/>
          </a:xfrm>
          <a:prstGeom prst="rect">
            <a:avLst/>
          </a:prstGeom>
          <a:noFill/>
          <a:ln>
            <a:solidFill>
              <a:schemeClr val="tx2">
                <a:lumMod val="90000"/>
                <a:lumOff val="10000"/>
              </a:schemeClr>
            </a:solidFill>
          </a:ln>
        </p:spPr>
        <p:txBody>
          <a:bodyPr wrap="square" rtlCol="0">
            <a:spAutoFit/>
          </a:bodyPr>
          <a:lstStyle/>
          <a:p>
            <a:pPr marL="285750" indent="-285750">
              <a:lnSpc>
                <a:spcPct val="150000"/>
              </a:lnSpc>
              <a:buFont typeface="Arial" panose="020B0604020202020204" pitchFamily="34" charset="0"/>
              <a:buChar char="•"/>
            </a:pPr>
            <a:r>
              <a:rPr kumimoji="1" lang="ja-JP" altLang="en-US" sz="1200" dirty="0">
                <a:latin typeface="メイリオ" panose="020B0604030504040204" pitchFamily="50" charset="-128"/>
                <a:ea typeface="メイリオ" panose="020B0604030504040204" pitchFamily="50" charset="-128"/>
              </a:rPr>
              <a:t>電源の</a:t>
            </a:r>
            <a:r>
              <a:rPr kumimoji="1" lang="en-US" altLang="ja-JP" sz="1200" dirty="0">
                <a:latin typeface="メイリオ" panose="020B0604030504040204" pitchFamily="50" charset="-128"/>
                <a:ea typeface="メイリオ" panose="020B0604030504040204" pitchFamily="50" charset="-128"/>
              </a:rPr>
              <a:t>ON/OFF</a:t>
            </a:r>
            <a:r>
              <a:rPr lang="ja-JP" altLang="en-US" sz="1200" dirty="0">
                <a:latin typeface="メイリオ" panose="020B0604030504040204" pitchFamily="50" charset="-128"/>
                <a:ea typeface="メイリオ" panose="020B0604030504040204" pitchFamily="50" charset="-128"/>
              </a:rPr>
              <a:t>確認</a:t>
            </a:r>
            <a:endParaRPr kumimoji="1" lang="en-US" altLang="ja-JP" sz="1200" dirty="0">
              <a:latin typeface="メイリオ" panose="020B0604030504040204" pitchFamily="50" charset="-128"/>
              <a:ea typeface="メイリオ" panose="020B0604030504040204" pitchFamily="50" charset="-128"/>
            </a:endParaRPr>
          </a:p>
        </p:txBody>
      </p:sp>
      <p:sp>
        <p:nvSpPr>
          <p:cNvPr id="43" name="テキスト ボックス 42">
            <a:extLst>
              <a:ext uri="{FF2B5EF4-FFF2-40B4-BE49-F238E27FC236}">
                <a16:creationId xmlns:a16="http://schemas.microsoft.com/office/drawing/2014/main" id="{3C06ACDA-F152-A915-A1D6-96AAFA0D6F80}"/>
              </a:ext>
            </a:extLst>
          </p:cNvPr>
          <p:cNvSpPr txBox="1"/>
          <p:nvPr/>
        </p:nvSpPr>
        <p:spPr>
          <a:xfrm>
            <a:off x="5169437" y="1440330"/>
            <a:ext cx="2192356" cy="346249"/>
          </a:xfrm>
          <a:prstGeom prst="rect">
            <a:avLst/>
          </a:prstGeom>
          <a:noFill/>
          <a:ln>
            <a:solidFill>
              <a:schemeClr val="tx2">
                <a:lumMod val="90000"/>
                <a:lumOff val="10000"/>
              </a:schemeClr>
            </a:solidFill>
          </a:ln>
        </p:spPr>
        <p:txBody>
          <a:bodyPr wrap="square" rtlCol="0">
            <a:spAutoFit/>
          </a:bodyPr>
          <a:lstStyle/>
          <a:p>
            <a:pPr marL="285750" indent="-285750">
              <a:lnSpc>
                <a:spcPct val="150000"/>
              </a:lnSpc>
              <a:buFont typeface="Arial" panose="020B0604020202020204" pitchFamily="34" charset="0"/>
              <a:buChar char="•"/>
            </a:pPr>
            <a:r>
              <a:rPr lang="ja-JP" altLang="en-US" sz="1200" dirty="0">
                <a:latin typeface="メイリオ" panose="020B0604030504040204" pitchFamily="50" charset="-128"/>
                <a:ea typeface="メイリオ" panose="020B0604030504040204" pitchFamily="50" charset="-128"/>
              </a:rPr>
              <a:t>ハンドルとステムの固定</a:t>
            </a:r>
            <a:endParaRPr kumimoji="1" lang="en-US" altLang="ja-JP" sz="1200" dirty="0">
              <a:latin typeface="メイリオ" panose="020B0604030504040204" pitchFamily="50" charset="-128"/>
              <a:ea typeface="メイリオ" panose="020B0604030504040204" pitchFamily="50" charset="-128"/>
            </a:endParaRPr>
          </a:p>
        </p:txBody>
      </p:sp>
      <p:sp>
        <p:nvSpPr>
          <p:cNvPr id="53" name="テキスト ボックス 52">
            <a:extLst>
              <a:ext uri="{FF2B5EF4-FFF2-40B4-BE49-F238E27FC236}">
                <a16:creationId xmlns:a16="http://schemas.microsoft.com/office/drawing/2014/main" id="{45D58EDD-0AA9-08F5-305C-A1F7125410A7}"/>
              </a:ext>
            </a:extLst>
          </p:cNvPr>
          <p:cNvSpPr txBox="1"/>
          <p:nvPr/>
        </p:nvSpPr>
        <p:spPr>
          <a:xfrm>
            <a:off x="2655583" y="1512982"/>
            <a:ext cx="1515737" cy="346249"/>
          </a:xfrm>
          <a:prstGeom prst="rect">
            <a:avLst/>
          </a:prstGeom>
          <a:noFill/>
          <a:ln>
            <a:solidFill>
              <a:schemeClr val="tx2">
                <a:lumMod val="90000"/>
                <a:lumOff val="10000"/>
              </a:schemeClr>
            </a:solidFill>
          </a:ln>
        </p:spPr>
        <p:txBody>
          <a:bodyPr wrap="square" rtlCol="0">
            <a:spAutoFit/>
          </a:bodyPr>
          <a:lstStyle/>
          <a:p>
            <a:pPr marL="285750" indent="-285750">
              <a:lnSpc>
                <a:spcPct val="150000"/>
              </a:lnSpc>
              <a:buFont typeface="Arial" panose="020B0604020202020204" pitchFamily="34" charset="0"/>
              <a:buChar char="•"/>
            </a:pPr>
            <a:r>
              <a:rPr lang="ja-JP" altLang="en-US" sz="1200" dirty="0">
                <a:latin typeface="メイリオ" panose="020B0604030504040204" pitchFamily="50" charset="-128"/>
                <a:ea typeface="メイリオ" panose="020B0604030504040204" pitchFamily="50" charset="-128"/>
              </a:rPr>
              <a:t>サドルの固定</a:t>
            </a:r>
            <a:endParaRPr kumimoji="1" lang="en-US" altLang="ja-JP" sz="1200" dirty="0">
              <a:latin typeface="メイリオ" panose="020B0604030504040204" pitchFamily="50" charset="-128"/>
              <a:ea typeface="メイリオ" panose="020B0604030504040204" pitchFamily="50" charset="-128"/>
            </a:endParaRPr>
          </a:p>
        </p:txBody>
      </p:sp>
      <p:sp>
        <p:nvSpPr>
          <p:cNvPr id="54" name="テキスト ボックス 53">
            <a:extLst>
              <a:ext uri="{FF2B5EF4-FFF2-40B4-BE49-F238E27FC236}">
                <a16:creationId xmlns:a16="http://schemas.microsoft.com/office/drawing/2014/main" id="{9F33EC6A-7403-D4F6-39DF-FF467E85B532}"/>
              </a:ext>
            </a:extLst>
          </p:cNvPr>
          <p:cNvSpPr txBox="1"/>
          <p:nvPr/>
        </p:nvSpPr>
        <p:spPr>
          <a:xfrm>
            <a:off x="802599" y="2301830"/>
            <a:ext cx="2628327" cy="346249"/>
          </a:xfrm>
          <a:prstGeom prst="rect">
            <a:avLst/>
          </a:prstGeom>
          <a:noFill/>
          <a:ln>
            <a:solidFill>
              <a:schemeClr val="tx2">
                <a:lumMod val="90000"/>
                <a:lumOff val="10000"/>
              </a:schemeClr>
            </a:solidFill>
          </a:ln>
        </p:spPr>
        <p:txBody>
          <a:bodyPr wrap="square" rtlCol="0">
            <a:spAutoFit/>
          </a:bodyPr>
          <a:lstStyle/>
          <a:p>
            <a:pPr marL="285750" indent="-285750">
              <a:lnSpc>
                <a:spcPct val="150000"/>
              </a:lnSpc>
              <a:buFont typeface="Arial" panose="020B0604020202020204" pitchFamily="34" charset="0"/>
              <a:buChar char="•"/>
            </a:pPr>
            <a:r>
              <a:rPr kumimoji="1" lang="ja-JP" altLang="en-US" sz="1200" dirty="0">
                <a:latin typeface="メイリオ" panose="020B0604030504040204" pitchFamily="50" charset="-128"/>
                <a:ea typeface="メイリオ" panose="020B0604030504040204" pitchFamily="50" charset="-128"/>
              </a:rPr>
              <a:t>ペダルとクランクのガタつき</a:t>
            </a:r>
            <a:endParaRPr kumimoji="1" lang="en-US" altLang="ja-JP" sz="1200" dirty="0">
              <a:latin typeface="メイリオ" panose="020B0604030504040204" pitchFamily="50" charset="-128"/>
              <a:ea typeface="メイリオ" panose="020B0604030504040204" pitchFamily="50" charset="-128"/>
            </a:endParaRPr>
          </a:p>
        </p:txBody>
      </p:sp>
      <p:cxnSp>
        <p:nvCxnSpPr>
          <p:cNvPr id="55" name="直線コネクタ 54">
            <a:extLst>
              <a:ext uri="{FF2B5EF4-FFF2-40B4-BE49-F238E27FC236}">
                <a16:creationId xmlns:a16="http://schemas.microsoft.com/office/drawing/2014/main" id="{D7E218BA-658D-2391-863B-41EC8AEE6BEB}"/>
              </a:ext>
            </a:extLst>
          </p:cNvPr>
          <p:cNvCxnSpPr>
            <a:cxnSpLocks/>
            <a:endCxn id="53" idx="2"/>
          </p:cNvCxnSpPr>
          <p:nvPr/>
        </p:nvCxnSpPr>
        <p:spPr>
          <a:xfrm flipH="1" flipV="1">
            <a:off x="3413452" y="1859231"/>
            <a:ext cx="1617586" cy="615723"/>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4B8DA03C-A3AE-9070-F702-779B8B1C20B7}"/>
              </a:ext>
            </a:extLst>
          </p:cNvPr>
          <p:cNvCxnSpPr>
            <a:cxnSpLocks/>
            <a:endCxn id="53" idx="2"/>
          </p:cNvCxnSpPr>
          <p:nvPr/>
        </p:nvCxnSpPr>
        <p:spPr>
          <a:xfrm flipH="1" flipV="1">
            <a:off x="3413452" y="1859231"/>
            <a:ext cx="1898745" cy="1515613"/>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BD7B9D1E-A97B-4631-9C72-B5FB8E4B639C}"/>
              </a:ext>
            </a:extLst>
          </p:cNvPr>
          <p:cNvCxnSpPr>
            <a:cxnSpLocks/>
            <a:endCxn id="54" idx="2"/>
          </p:cNvCxnSpPr>
          <p:nvPr/>
        </p:nvCxnSpPr>
        <p:spPr>
          <a:xfrm flipH="1" flipV="1">
            <a:off x="2116763" y="2648079"/>
            <a:ext cx="4317088" cy="229358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79" name="テキスト ボックス 78">
            <a:extLst>
              <a:ext uri="{FF2B5EF4-FFF2-40B4-BE49-F238E27FC236}">
                <a16:creationId xmlns:a16="http://schemas.microsoft.com/office/drawing/2014/main" id="{568DA569-2DD0-7D74-3299-342DBA2BC7BC}"/>
              </a:ext>
            </a:extLst>
          </p:cNvPr>
          <p:cNvSpPr txBox="1"/>
          <p:nvPr/>
        </p:nvSpPr>
        <p:spPr>
          <a:xfrm>
            <a:off x="4660439" y="6227579"/>
            <a:ext cx="1631236" cy="346249"/>
          </a:xfrm>
          <a:prstGeom prst="rect">
            <a:avLst/>
          </a:prstGeom>
          <a:noFill/>
          <a:ln>
            <a:solidFill>
              <a:schemeClr val="tx2">
                <a:lumMod val="90000"/>
                <a:lumOff val="10000"/>
              </a:schemeClr>
            </a:solidFill>
          </a:ln>
        </p:spPr>
        <p:txBody>
          <a:bodyPr wrap="square" rtlCol="0">
            <a:spAutoFit/>
          </a:bodyPr>
          <a:lstStyle/>
          <a:p>
            <a:pPr marL="285750" indent="-285750">
              <a:lnSpc>
                <a:spcPct val="150000"/>
              </a:lnSpc>
              <a:buFont typeface="Arial" panose="020B0604020202020204" pitchFamily="34" charset="0"/>
              <a:buChar char="•"/>
            </a:pPr>
            <a:r>
              <a:rPr lang="ja-JP" altLang="en-US" sz="1200" dirty="0">
                <a:latin typeface="メイリオ" panose="020B0604030504040204" pitchFamily="50" charset="-128"/>
                <a:ea typeface="メイリオ" panose="020B0604030504040204" pitchFamily="50" charset="-128"/>
              </a:rPr>
              <a:t>チェーンの伸び</a:t>
            </a:r>
            <a:endParaRPr kumimoji="1" lang="en-US" altLang="ja-JP" sz="1200" dirty="0">
              <a:latin typeface="メイリオ" panose="020B0604030504040204" pitchFamily="50" charset="-128"/>
              <a:ea typeface="メイリオ" panose="020B0604030504040204" pitchFamily="50" charset="-128"/>
            </a:endParaRPr>
          </a:p>
        </p:txBody>
      </p:sp>
      <p:cxnSp>
        <p:nvCxnSpPr>
          <p:cNvPr id="82" name="直線コネクタ 81">
            <a:extLst>
              <a:ext uri="{FF2B5EF4-FFF2-40B4-BE49-F238E27FC236}">
                <a16:creationId xmlns:a16="http://schemas.microsoft.com/office/drawing/2014/main" id="{E18BAA9F-035A-BAFA-DD1B-EF5E2CF95E52}"/>
              </a:ext>
            </a:extLst>
          </p:cNvPr>
          <p:cNvCxnSpPr>
            <a:cxnSpLocks/>
            <a:stCxn id="79" idx="0"/>
          </p:cNvCxnSpPr>
          <p:nvPr/>
        </p:nvCxnSpPr>
        <p:spPr>
          <a:xfrm flipH="1" flipV="1">
            <a:off x="4216953" y="5336611"/>
            <a:ext cx="1259104" cy="89096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86" name="テキスト ボックス 85">
            <a:extLst>
              <a:ext uri="{FF2B5EF4-FFF2-40B4-BE49-F238E27FC236}">
                <a16:creationId xmlns:a16="http://schemas.microsoft.com/office/drawing/2014/main" id="{5E788A76-47C3-8181-8747-75FA8D883773}"/>
              </a:ext>
            </a:extLst>
          </p:cNvPr>
          <p:cNvSpPr txBox="1"/>
          <p:nvPr/>
        </p:nvSpPr>
        <p:spPr>
          <a:xfrm>
            <a:off x="337392" y="3639604"/>
            <a:ext cx="2122642" cy="623248"/>
          </a:xfrm>
          <a:prstGeom prst="rect">
            <a:avLst/>
          </a:prstGeom>
          <a:noFill/>
          <a:ln>
            <a:solidFill>
              <a:schemeClr val="tx2">
                <a:lumMod val="90000"/>
                <a:lumOff val="10000"/>
              </a:schemeClr>
            </a:solidFill>
          </a:ln>
        </p:spPr>
        <p:txBody>
          <a:bodyPr wrap="square" rtlCol="0">
            <a:spAutoFit/>
          </a:bodyPr>
          <a:lstStyle/>
          <a:p>
            <a:pPr marL="285750" indent="-285750">
              <a:lnSpc>
                <a:spcPct val="150000"/>
              </a:lnSpc>
              <a:buFont typeface="Arial" panose="020B0604020202020204" pitchFamily="34" charset="0"/>
              <a:buChar char="•"/>
            </a:pPr>
            <a:r>
              <a:rPr lang="ja-JP" altLang="en-US" sz="1200" dirty="0">
                <a:latin typeface="メイリオ" panose="020B0604030504040204" pitchFamily="50" charset="-128"/>
                <a:ea typeface="メイリオ" panose="020B0604030504040204" pitchFamily="50" charset="-128"/>
              </a:rPr>
              <a:t>変速の調子</a:t>
            </a:r>
            <a:endParaRPr lang="en-US" altLang="ja-JP" sz="1200" dirty="0">
              <a:latin typeface="メイリオ" panose="020B0604030504040204" pitchFamily="50" charset="-128"/>
              <a:ea typeface="メイリオ" panose="020B0604030504040204" pitchFamily="50" charset="-128"/>
            </a:endParaRPr>
          </a:p>
          <a:p>
            <a:pPr marL="285750" indent="-285750">
              <a:lnSpc>
                <a:spcPct val="150000"/>
              </a:lnSpc>
              <a:buFont typeface="Arial" panose="020B0604020202020204" pitchFamily="34" charset="0"/>
              <a:buChar char="•"/>
            </a:pPr>
            <a:r>
              <a:rPr kumimoji="1" lang="ja-JP" altLang="en-US" sz="1200" dirty="0">
                <a:latin typeface="メイリオ" panose="020B0604030504040204" pitchFamily="50" charset="-128"/>
                <a:ea typeface="メイリオ" panose="020B0604030504040204" pitchFamily="50" charset="-128"/>
              </a:rPr>
              <a:t>ディレーラーの曲がり</a:t>
            </a:r>
            <a:endParaRPr kumimoji="1" lang="en-US" altLang="ja-JP" sz="1200" dirty="0">
              <a:latin typeface="メイリオ" panose="020B0604030504040204" pitchFamily="50" charset="-128"/>
              <a:ea typeface="メイリオ" panose="020B0604030504040204" pitchFamily="50" charset="-128"/>
            </a:endParaRPr>
          </a:p>
        </p:txBody>
      </p:sp>
      <p:cxnSp>
        <p:nvCxnSpPr>
          <p:cNvPr id="87" name="直線コネクタ 86">
            <a:extLst>
              <a:ext uri="{FF2B5EF4-FFF2-40B4-BE49-F238E27FC236}">
                <a16:creationId xmlns:a16="http://schemas.microsoft.com/office/drawing/2014/main" id="{CABC946D-665C-38B5-185D-92F490DA1513}"/>
              </a:ext>
            </a:extLst>
          </p:cNvPr>
          <p:cNvCxnSpPr>
            <a:cxnSpLocks/>
            <a:endCxn id="86" idx="3"/>
          </p:cNvCxnSpPr>
          <p:nvPr/>
        </p:nvCxnSpPr>
        <p:spPr>
          <a:xfrm flipH="1" flipV="1">
            <a:off x="2460034" y="3951228"/>
            <a:ext cx="1518866" cy="133668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91" name="テキスト ボックス 90">
            <a:extLst>
              <a:ext uri="{FF2B5EF4-FFF2-40B4-BE49-F238E27FC236}">
                <a16:creationId xmlns:a16="http://schemas.microsoft.com/office/drawing/2014/main" id="{CEF92BC3-15D4-8400-D799-F03C47106EAE}"/>
              </a:ext>
            </a:extLst>
          </p:cNvPr>
          <p:cNvSpPr txBox="1"/>
          <p:nvPr/>
        </p:nvSpPr>
        <p:spPr>
          <a:xfrm>
            <a:off x="414834" y="4914944"/>
            <a:ext cx="2240749" cy="1415772"/>
          </a:xfrm>
          <a:prstGeom prst="rect">
            <a:avLst/>
          </a:prstGeom>
          <a:solidFill>
            <a:schemeClr val="tx2">
              <a:lumMod val="75000"/>
              <a:lumOff val="25000"/>
            </a:schemeClr>
          </a:solidFill>
        </p:spPr>
        <p:txBody>
          <a:bodyPr wrap="square" rtlCol="0">
            <a:spAutoFit/>
          </a:bodyPr>
          <a:lstStyle/>
          <a:p>
            <a:pPr marL="171450" indent="-171450">
              <a:lnSpc>
                <a:spcPct val="200000"/>
              </a:lnSpc>
              <a:buFont typeface="Arial" panose="020B0604020202020204" pitchFamily="34" charset="0"/>
              <a:buChar char="•"/>
            </a:pPr>
            <a:r>
              <a:rPr kumimoji="1" lang="ja-JP" altLang="en-US" sz="1200" dirty="0">
                <a:solidFill>
                  <a:schemeClr val="bg1"/>
                </a:solidFill>
                <a:latin typeface="メイリオ" panose="020B0604030504040204" pitchFamily="50" charset="-128"/>
                <a:ea typeface="メイリオ" panose="020B0604030504040204" pitchFamily="50" charset="-128"/>
              </a:rPr>
              <a:t>ツアー前</a:t>
            </a:r>
            <a:r>
              <a:rPr kumimoji="1" lang="en-US" altLang="ja-JP" sz="1200" dirty="0">
                <a:solidFill>
                  <a:schemeClr val="bg1"/>
                </a:solidFill>
                <a:latin typeface="メイリオ" panose="020B0604030504040204" pitchFamily="50" charset="-128"/>
                <a:ea typeface="メイリオ" panose="020B0604030504040204" pitchFamily="50" charset="-128"/>
              </a:rPr>
              <a:t>: </a:t>
            </a:r>
            <a:r>
              <a:rPr lang="ja-JP" altLang="en-US" sz="1200" dirty="0">
                <a:solidFill>
                  <a:schemeClr val="bg1"/>
                </a:solidFill>
                <a:latin typeface="メイリオ" panose="020B0604030504040204" pitchFamily="50" charset="-128"/>
                <a:ea typeface="メイリオ" panose="020B0604030504040204" pitchFamily="50" charset="-128"/>
              </a:rPr>
              <a:t>セルフチェック</a:t>
            </a:r>
            <a:endParaRPr lang="en-US" altLang="ja-JP" sz="1200" dirty="0">
              <a:solidFill>
                <a:schemeClr val="bg1"/>
              </a:solidFill>
              <a:latin typeface="メイリオ" panose="020B0604030504040204" pitchFamily="50" charset="-128"/>
              <a:ea typeface="メイリオ" panose="020B0604030504040204" pitchFamily="50" charset="-128"/>
            </a:endParaRPr>
          </a:p>
          <a:p>
            <a:pPr marL="171450" indent="-171450">
              <a:lnSpc>
                <a:spcPct val="200000"/>
              </a:lnSpc>
              <a:buFont typeface="Arial" panose="020B0604020202020204" pitchFamily="34" charset="0"/>
              <a:buChar char="•"/>
            </a:pPr>
            <a:r>
              <a:rPr kumimoji="1" lang="ja-JP" altLang="en-US" sz="1200" dirty="0">
                <a:solidFill>
                  <a:schemeClr val="bg1"/>
                </a:solidFill>
                <a:latin typeface="メイリオ" panose="020B0604030504040204" pitchFamily="50" charset="-128"/>
                <a:ea typeface="メイリオ" panose="020B0604030504040204" pitchFamily="50" charset="-128"/>
              </a:rPr>
              <a:t>ツアー当日</a:t>
            </a:r>
            <a:r>
              <a:rPr kumimoji="1" lang="en-US" altLang="ja-JP" sz="1200" dirty="0">
                <a:solidFill>
                  <a:schemeClr val="bg1"/>
                </a:solidFill>
                <a:latin typeface="メイリオ" panose="020B0604030504040204" pitchFamily="50" charset="-128"/>
                <a:ea typeface="メイリオ" panose="020B0604030504040204" pitchFamily="50" charset="-128"/>
              </a:rPr>
              <a:t>:</a:t>
            </a:r>
            <a:r>
              <a:rPr lang="ja-JP" altLang="en-US" sz="1200" dirty="0">
                <a:solidFill>
                  <a:schemeClr val="bg1"/>
                </a:solidFill>
                <a:latin typeface="メイリオ" panose="020B0604030504040204" pitchFamily="50" charset="-128"/>
                <a:ea typeface="メイリオ" panose="020B0604030504040204" pitchFamily="50" charset="-128"/>
              </a:rPr>
              <a:t> 空気圧管理</a:t>
            </a:r>
            <a:endParaRPr lang="en-US" altLang="ja-JP" sz="1200" dirty="0">
              <a:solidFill>
                <a:schemeClr val="bg1"/>
              </a:solidFill>
              <a:latin typeface="メイリオ" panose="020B0604030504040204" pitchFamily="50" charset="-128"/>
              <a:ea typeface="メイリオ" panose="020B0604030504040204" pitchFamily="50" charset="-128"/>
            </a:endParaRPr>
          </a:p>
          <a:p>
            <a:pPr marL="171450" indent="-171450">
              <a:lnSpc>
                <a:spcPct val="200000"/>
              </a:lnSpc>
              <a:buFont typeface="Arial" panose="020B0604020202020204" pitchFamily="34" charset="0"/>
              <a:buChar char="•"/>
            </a:pPr>
            <a:r>
              <a:rPr lang="ja-JP" altLang="en-US" sz="1200" dirty="0">
                <a:solidFill>
                  <a:schemeClr val="bg1"/>
                </a:solidFill>
                <a:latin typeface="メイリオ" panose="020B0604030504040204" pitchFamily="50" charset="-128"/>
                <a:ea typeface="メイリオ" panose="020B0604030504040204" pitchFamily="50" charset="-128"/>
              </a:rPr>
              <a:t>定期：専門店整備</a:t>
            </a:r>
            <a:endParaRPr lang="en-US" altLang="ja-JP" sz="1200" dirty="0">
              <a:solidFill>
                <a:schemeClr val="bg1"/>
              </a:solidFill>
              <a:latin typeface="メイリオ" panose="020B0604030504040204" pitchFamily="50" charset="-128"/>
              <a:ea typeface="メイリオ" panose="020B0604030504040204" pitchFamily="50" charset="-128"/>
            </a:endParaRPr>
          </a:p>
          <a:p>
            <a:pPr>
              <a:lnSpc>
                <a:spcPct val="200000"/>
              </a:lnSpc>
            </a:pPr>
            <a:endParaRPr lang="en-US" altLang="ja-JP" sz="800" dirty="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7204057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A66E9-A4C6-2D39-83C2-8A5390133D8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8C26D4C-C259-1184-5780-6CC5DF65E3AC}"/>
              </a:ext>
            </a:extLst>
          </p:cNvPr>
          <p:cNvSpPr>
            <a:spLocks noGrp="1"/>
          </p:cNvSpPr>
          <p:nvPr>
            <p:ph type="title"/>
          </p:nvPr>
        </p:nvSpPr>
        <p:spPr>
          <a:xfrm>
            <a:off x="0" y="196101"/>
            <a:ext cx="12192000" cy="431860"/>
          </a:xfrm>
          <a:solidFill>
            <a:schemeClr val="tx1"/>
          </a:solidFill>
        </p:spPr>
        <p:txBody>
          <a:bodyPr>
            <a:noAutofit/>
          </a:bodyPr>
          <a:lstStyle/>
          <a:p>
            <a:r>
              <a:rPr kumimoji="1" lang="en-US" altLang="ja-JP" sz="2400" dirty="0">
                <a:solidFill>
                  <a:schemeClr val="bg1"/>
                </a:solidFill>
                <a:latin typeface="BIZ UDPゴシック" panose="020B0400000000000000" pitchFamily="50" charset="-128"/>
                <a:ea typeface="BIZ UDPゴシック" panose="020B0400000000000000" pitchFamily="50" charset="-128"/>
              </a:rPr>
              <a:t>  </a:t>
            </a:r>
            <a:r>
              <a:rPr kumimoji="1" lang="ja-JP" altLang="en-US" sz="2400" dirty="0">
                <a:solidFill>
                  <a:schemeClr val="bg1"/>
                </a:solidFill>
                <a:latin typeface="BIZ UDPゴシック" panose="020B0400000000000000" pitchFamily="50" charset="-128"/>
                <a:ea typeface="BIZ UDPゴシック" panose="020B0400000000000000" pitchFamily="50" charset="-128"/>
              </a:rPr>
              <a:t>　自転車の点検　（セルフチェック）　①</a:t>
            </a:r>
          </a:p>
        </p:txBody>
      </p:sp>
      <p:sp>
        <p:nvSpPr>
          <p:cNvPr id="7" name="テキスト ボックス 6">
            <a:extLst>
              <a:ext uri="{FF2B5EF4-FFF2-40B4-BE49-F238E27FC236}">
                <a16:creationId xmlns:a16="http://schemas.microsoft.com/office/drawing/2014/main" id="{9DAE1CA6-4052-93E3-63E5-0E37545E8FB2}"/>
              </a:ext>
            </a:extLst>
          </p:cNvPr>
          <p:cNvSpPr txBox="1"/>
          <p:nvPr/>
        </p:nvSpPr>
        <p:spPr>
          <a:xfrm>
            <a:off x="727357" y="761476"/>
            <a:ext cx="5772595" cy="384785"/>
          </a:xfrm>
          <a:prstGeom prst="rect">
            <a:avLst/>
          </a:prstGeom>
          <a:noFill/>
        </p:spPr>
        <p:txBody>
          <a:bodyPr wrap="square">
            <a:spAutoFit/>
          </a:bodyPr>
          <a:lstStyle/>
          <a:p>
            <a:pPr>
              <a:lnSpc>
                <a:spcPct val="110000"/>
              </a:lnSpc>
              <a:spcAft>
                <a:spcPts val="600"/>
              </a:spcAft>
            </a:pPr>
            <a:r>
              <a:rPr kumimoji="1" lang="ja-JP" altLang="en-US" dirty="0"/>
              <a:t>自転車のセルフチェックを体験しながら学びましょう</a:t>
            </a:r>
          </a:p>
        </p:txBody>
      </p:sp>
      <p:sp>
        <p:nvSpPr>
          <p:cNvPr id="29" name="テキスト ボックス 28">
            <a:extLst>
              <a:ext uri="{FF2B5EF4-FFF2-40B4-BE49-F238E27FC236}">
                <a16:creationId xmlns:a16="http://schemas.microsoft.com/office/drawing/2014/main" id="{1356DF7B-D62E-00DA-BC5A-D1FB46118396}"/>
              </a:ext>
            </a:extLst>
          </p:cNvPr>
          <p:cNvSpPr txBox="1"/>
          <p:nvPr/>
        </p:nvSpPr>
        <p:spPr>
          <a:xfrm>
            <a:off x="3716742" y="4929257"/>
            <a:ext cx="2379671" cy="1594667"/>
          </a:xfrm>
          <a:prstGeom prst="rect">
            <a:avLst/>
          </a:prstGeom>
          <a:noFill/>
        </p:spPr>
        <p:txBody>
          <a:bodyPr wrap="square" rtlCol="0">
            <a:spAutoFit/>
          </a:bodyPr>
          <a:lstStyle/>
          <a:p>
            <a:pPr>
              <a:lnSpc>
                <a:spcPct val="150000"/>
              </a:lnSpc>
            </a:pPr>
            <a:r>
              <a:rPr lang="ja-JP" altLang="en-US" sz="1100" b="0" i="0" dirty="0">
                <a:solidFill>
                  <a:srgbClr val="374151"/>
                </a:solidFill>
                <a:effectLst/>
                <a:latin typeface="メイリオ" panose="020B0604030504040204" pitchFamily="50" charset="-128"/>
                <a:ea typeface="メイリオ" panose="020B0604030504040204" pitchFamily="50" charset="-128"/>
              </a:rPr>
              <a:t>自転車の右側に立ち、ハンドルの両端を握った状態で両方のブレーキレバーを強く握ります。そして、自転車の進行方向に強く押した時にブレーキが滑ってホイールが回転しないことを確認してください。</a:t>
            </a:r>
            <a:endParaRPr lang="en-US" altLang="ja-JP" sz="1100" b="0" i="0" dirty="0">
              <a:solidFill>
                <a:srgbClr val="374151"/>
              </a:solidFill>
              <a:effectLst/>
              <a:latin typeface="メイリオ" panose="020B0604030504040204" pitchFamily="50" charset="-128"/>
              <a:ea typeface="メイリオ" panose="020B0604030504040204" pitchFamily="50" charset="-128"/>
            </a:endParaRPr>
          </a:p>
        </p:txBody>
      </p:sp>
      <p:sp>
        <p:nvSpPr>
          <p:cNvPr id="31" name="テキスト ボックス 30">
            <a:extLst>
              <a:ext uri="{FF2B5EF4-FFF2-40B4-BE49-F238E27FC236}">
                <a16:creationId xmlns:a16="http://schemas.microsoft.com/office/drawing/2014/main" id="{087E8C4C-14D2-9AA4-4F01-9E6A762695DE}"/>
              </a:ext>
            </a:extLst>
          </p:cNvPr>
          <p:cNvSpPr txBox="1"/>
          <p:nvPr/>
        </p:nvSpPr>
        <p:spPr>
          <a:xfrm>
            <a:off x="3754790" y="4467130"/>
            <a:ext cx="2411810" cy="307777"/>
          </a:xfrm>
          <a:prstGeom prst="rect">
            <a:avLst/>
          </a:prstGeom>
          <a:solidFill>
            <a:schemeClr val="tx1">
              <a:lumMod val="65000"/>
              <a:lumOff val="35000"/>
            </a:schemeClr>
          </a:solidFill>
        </p:spPr>
        <p:txBody>
          <a:bodyPr wrap="square" rtlCol="0" anchor="ctr">
            <a:spAutoFit/>
          </a:bodyPr>
          <a:lstStyle/>
          <a:p>
            <a:pPr algn="ctr"/>
            <a:r>
              <a:rPr lang="ja-JP" altLang="en-US" sz="1400" dirty="0">
                <a:solidFill>
                  <a:schemeClr val="bg1"/>
                </a:solidFill>
                <a:latin typeface="BIZ UDPゴシック" panose="020B0400000000000000" pitchFamily="50" charset="-128"/>
                <a:ea typeface="BIZ UDPゴシック" panose="020B0400000000000000" pitchFamily="50" charset="-128"/>
              </a:rPr>
              <a:t>ブレーキの制動力</a:t>
            </a:r>
            <a:endParaRPr lang="en-US" altLang="ja-JP" sz="1400" dirty="0">
              <a:solidFill>
                <a:schemeClr val="bg1"/>
              </a:solidFill>
              <a:latin typeface="BIZ UDPゴシック" panose="020B0400000000000000" pitchFamily="50" charset="-128"/>
              <a:ea typeface="BIZ UDPゴシック" panose="020B0400000000000000" pitchFamily="50" charset="-128"/>
            </a:endParaRPr>
          </a:p>
        </p:txBody>
      </p:sp>
      <p:sp>
        <p:nvSpPr>
          <p:cNvPr id="34" name="テキスト ボックス 33">
            <a:extLst>
              <a:ext uri="{FF2B5EF4-FFF2-40B4-BE49-F238E27FC236}">
                <a16:creationId xmlns:a16="http://schemas.microsoft.com/office/drawing/2014/main" id="{BE1906C9-B07B-A539-F4D6-3828047C64A1}"/>
              </a:ext>
            </a:extLst>
          </p:cNvPr>
          <p:cNvSpPr txBox="1"/>
          <p:nvPr/>
        </p:nvSpPr>
        <p:spPr>
          <a:xfrm>
            <a:off x="6499952" y="761476"/>
            <a:ext cx="1024568" cy="369332"/>
          </a:xfrm>
          <a:prstGeom prst="rect">
            <a:avLst/>
          </a:prstGeom>
          <a:solidFill>
            <a:srgbClr val="FFC000"/>
          </a:solidFill>
          <a:ln>
            <a:solidFill>
              <a:schemeClr val="tx1"/>
            </a:solidFill>
          </a:ln>
        </p:spPr>
        <p:txBody>
          <a:bodyPr wrap="square" rtlCol="0" anchor="ctr">
            <a:spAutoFit/>
          </a:bodyPr>
          <a:lstStyle/>
          <a:p>
            <a:pPr algn="ctr"/>
            <a:r>
              <a:rPr kumimoji="1" lang="ja-JP" altLang="en-US" dirty="0"/>
              <a:t>実践 </a:t>
            </a:r>
            <a:r>
              <a:rPr kumimoji="1" lang="en-US" altLang="ja-JP" dirty="0"/>
              <a:t>1</a:t>
            </a:r>
            <a:endParaRPr kumimoji="1" lang="ja-JP" altLang="en-US" dirty="0"/>
          </a:p>
        </p:txBody>
      </p:sp>
      <p:sp>
        <p:nvSpPr>
          <p:cNvPr id="36" name="テキスト ボックス 35">
            <a:extLst>
              <a:ext uri="{FF2B5EF4-FFF2-40B4-BE49-F238E27FC236}">
                <a16:creationId xmlns:a16="http://schemas.microsoft.com/office/drawing/2014/main" id="{AB881BEA-8F82-DD9B-470C-E99BE1A75115}"/>
              </a:ext>
            </a:extLst>
          </p:cNvPr>
          <p:cNvSpPr txBox="1"/>
          <p:nvPr/>
        </p:nvSpPr>
        <p:spPr>
          <a:xfrm>
            <a:off x="8947396" y="4450810"/>
            <a:ext cx="2391572" cy="307777"/>
          </a:xfrm>
          <a:prstGeom prst="rect">
            <a:avLst/>
          </a:prstGeom>
          <a:solidFill>
            <a:schemeClr val="tx1">
              <a:lumMod val="65000"/>
              <a:lumOff val="35000"/>
            </a:schemeClr>
          </a:solidFill>
        </p:spPr>
        <p:txBody>
          <a:bodyPr wrap="square" rtlCol="0" anchor="ctr">
            <a:spAutoFit/>
          </a:bodyPr>
          <a:lstStyle/>
          <a:p>
            <a:pPr algn="ctr"/>
            <a:r>
              <a:rPr lang="ja-JP" altLang="en-US" sz="1400" dirty="0">
                <a:solidFill>
                  <a:schemeClr val="bg1"/>
                </a:solidFill>
                <a:latin typeface="メイリオ" panose="020B0604030504040204" pitchFamily="50" charset="-128"/>
                <a:ea typeface="メイリオ" panose="020B0604030504040204" pitchFamily="50" charset="-128"/>
              </a:rPr>
              <a:t>ヘッドベアリングのガタ</a:t>
            </a:r>
            <a:endParaRPr kumimoji="1" lang="ja-JP" altLang="en-US" sz="1400" dirty="0">
              <a:solidFill>
                <a:schemeClr val="bg1"/>
              </a:solidFill>
              <a:latin typeface="メイリオ" panose="020B0604030504040204" pitchFamily="50" charset="-128"/>
              <a:ea typeface="メイリオ" panose="020B0604030504040204" pitchFamily="50" charset="-128"/>
            </a:endParaRPr>
          </a:p>
        </p:txBody>
      </p:sp>
      <p:sp>
        <p:nvSpPr>
          <p:cNvPr id="37" name="テキスト ボックス 36">
            <a:extLst>
              <a:ext uri="{FF2B5EF4-FFF2-40B4-BE49-F238E27FC236}">
                <a16:creationId xmlns:a16="http://schemas.microsoft.com/office/drawing/2014/main" id="{64B0246E-F588-00BD-F4DC-660F55604809}"/>
              </a:ext>
            </a:extLst>
          </p:cNvPr>
          <p:cNvSpPr txBox="1"/>
          <p:nvPr/>
        </p:nvSpPr>
        <p:spPr>
          <a:xfrm>
            <a:off x="9010556" y="4929256"/>
            <a:ext cx="2473540" cy="1848583"/>
          </a:xfrm>
          <a:prstGeom prst="rect">
            <a:avLst/>
          </a:prstGeom>
          <a:noFill/>
        </p:spPr>
        <p:txBody>
          <a:bodyPr wrap="square" rtlCol="0">
            <a:spAutoFit/>
          </a:bodyPr>
          <a:lstStyle/>
          <a:p>
            <a:pPr>
              <a:lnSpc>
                <a:spcPct val="150000"/>
              </a:lnSpc>
            </a:pPr>
            <a:r>
              <a:rPr lang="ja-JP" altLang="en-US" sz="1100" b="0" i="0" dirty="0">
                <a:effectLst/>
                <a:latin typeface="メイリオ" panose="020B0604030504040204" pitchFamily="50" charset="-128"/>
                <a:ea typeface="メイリオ" panose="020B0604030504040204" pitchFamily="50" charset="-128"/>
              </a:rPr>
              <a:t>ハンドルを握り、ハンドルが自転車のフレームと水平な位置までハンドルを切った状態で、ハンドルを自転車の進行方向に押したり引いたりして、赤い矢印の箇所（ヘッドベアリング）にガタつきがないか確認してください。</a:t>
            </a:r>
            <a:endParaRPr kumimoji="1" lang="ja-JP" altLang="en-US" sz="1100"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4E07D99F-51F0-26A1-6510-AFFEC1732045}"/>
              </a:ext>
            </a:extLst>
          </p:cNvPr>
          <p:cNvSpPr txBox="1"/>
          <p:nvPr/>
        </p:nvSpPr>
        <p:spPr>
          <a:xfrm>
            <a:off x="6455130" y="4450810"/>
            <a:ext cx="2275817" cy="307777"/>
          </a:xfrm>
          <a:prstGeom prst="rect">
            <a:avLst/>
          </a:prstGeom>
          <a:solidFill>
            <a:schemeClr val="tx1">
              <a:lumMod val="65000"/>
              <a:lumOff val="35000"/>
            </a:schemeClr>
          </a:solidFill>
        </p:spPr>
        <p:txBody>
          <a:bodyPr wrap="square" rtlCol="0" anchor="ctr">
            <a:spAutoFit/>
          </a:bodyPr>
          <a:lstStyle/>
          <a:p>
            <a:pPr algn="ctr"/>
            <a:r>
              <a:rPr lang="ja-JP" altLang="en-US" sz="1400" dirty="0">
                <a:solidFill>
                  <a:schemeClr val="bg1"/>
                </a:solidFill>
                <a:latin typeface="BIZ UDPゴシック" panose="020B0400000000000000" pitchFamily="50" charset="-128"/>
                <a:ea typeface="BIZ UDPゴシック" panose="020B0400000000000000" pitchFamily="50" charset="-128"/>
              </a:rPr>
              <a:t>ブレーキレバーの引きしろ</a:t>
            </a:r>
            <a:endParaRPr lang="en-US" altLang="ja-JP" sz="1400" dirty="0">
              <a:solidFill>
                <a:schemeClr val="bg1"/>
              </a:solidFill>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60478194-DF81-A8C3-9FD9-67FCB14A0433}"/>
              </a:ext>
            </a:extLst>
          </p:cNvPr>
          <p:cNvSpPr txBox="1"/>
          <p:nvPr/>
        </p:nvSpPr>
        <p:spPr>
          <a:xfrm>
            <a:off x="6402222" y="4929257"/>
            <a:ext cx="2467698" cy="1848583"/>
          </a:xfrm>
          <a:prstGeom prst="rect">
            <a:avLst/>
          </a:prstGeom>
          <a:noFill/>
        </p:spPr>
        <p:txBody>
          <a:bodyPr wrap="square" rtlCol="0">
            <a:spAutoFit/>
          </a:bodyPr>
          <a:lstStyle/>
          <a:p>
            <a:pPr>
              <a:lnSpc>
                <a:spcPct val="150000"/>
              </a:lnSpc>
            </a:pPr>
            <a:r>
              <a:rPr lang="ja-JP" altLang="en-US" sz="1100" b="0" i="0" dirty="0">
                <a:effectLst/>
                <a:latin typeface="メイリオ" panose="020B0604030504040204" pitchFamily="50" charset="-128"/>
                <a:ea typeface="メイリオ" panose="020B0604030504040204" pitchFamily="50" charset="-128"/>
              </a:rPr>
              <a:t>ブレーキレバーを強く握った時に、ブレーキレバーとハンドルの隙間の距離を確認してください。ハンドルとブレーキレバーが接触したり、その距離が極端に少ない場合は安全性に問題がありますので、修理が必要です。</a:t>
            </a:r>
            <a:endParaRPr kumimoji="1" lang="ja-JP" altLang="en-US" sz="1100" dirty="0">
              <a:latin typeface="メイリオ" panose="020B0604030504040204" pitchFamily="50" charset="-128"/>
              <a:ea typeface="メイリオ" panose="020B0604030504040204" pitchFamily="50" charset="-128"/>
            </a:endParaRPr>
          </a:p>
        </p:txBody>
      </p:sp>
      <p:sp>
        <p:nvSpPr>
          <p:cNvPr id="14" name="矢印: 上下 13">
            <a:extLst>
              <a:ext uri="{FF2B5EF4-FFF2-40B4-BE49-F238E27FC236}">
                <a16:creationId xmlns:a16="http://schemas.microsoft.com/office/drawing/2014/main" id="{73DDE348-C754-A30C-89EC-56E52216C147}"/>
              </a:ext>
            </a:extLst>
          </p:cNvPr>
          <p:cNvSpPr/>
          <p:nvPr/>
        </p:nvSpPr>
        <p:spPr>
          <a:xfrm rot="3821722">
            <a:off x="5249700" y="3142589"/>
            <a:ext cx="333027" cy="572822"/>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矢印: 上下 18">
            <a:extLst>
              <a:ext uri="{FF2B5EF4-FFF2-40B4-BE49-F238E27FC236}">
                <a16:creationId xmlns:a16="http://schemas.microsoft.com/office/drawing/2014/main" id="{1719295F-D9DB-F59E-380C-B4775DB5810E}"/>
              </a:ext>
            </a:extLst>
          </p:cNvPr>
          <p:cNvSpPr/>
          <p:nvPr/>
        </p:nvSpPr>
        <p:spPr>
          <a:xfrm rot="19130565">
            <a:off x="2736246" y="1940832"/>
            <a:ext cx="254077" cy="477407"/>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矢印: 上下 21">
            <a:extLst>
              <a:ext uri="{FF2B5EF4-FFF2-40B4-BE49-F238E27FC236}">
                <a16:creationId xmlns:a16="http://schemas.microsoft.com/office/drawing/2014/main" id="{CA64E5E0-2511-CC03-2DAF-4CB05430BBF1}"/>
              </a:ext>
            </a:extLst>
          </p:cNvPr>
          <p:cNvSpPr/>
          <p:nvPr/>
        </p:nvSpPr>
        <p:spPr>
          <a:xfrm rot="19130565">
            <a:off x="1531949" y="2830058"/>
            <a:ext cx="254077" cy="477407"/>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840CDE2E-4100-DB57-0A19-D20EE7968D88}"/>
              </a:ext>
            </a:extLst>
          </p:cNvPr>
          <p:cNvSpPr txBox="1"/>
          <p:nvPr/>
        </p:nvSpPr>
        <p:spPr>
          <a:xfrm>
            <a:off x="967404" y="4472211"/>
            <a:ext cx="2567802" cy="307777"/>
          </a:xfrm>
          <a:prstGeom prst="rect">
            <a:avLst/>
          </a:prstGeom>
          <a:solidFill>
            <a:schemeClr val="tx1">
              <a:lumMod val="65000"/>
              <a:lumOff val="35000"/>
            </a:schemeClr>
          </a:solidFill>
        </p:spPr>
        <p:txBody>
          <a:bodyPr wrap="square" rtlCol="0" anchor="ctr">
            <a:spAutoFit/>
          </a:bodyPr>
          <a:lstStyle/>
          <a:p>
            <a:pPr algn="ctr"/>
            <a:r>
              <a:rPr lang="ja-JP" altLang="en-US" sz="1400" dirty="0">
                <a:solidFill>
                  <a:schemeClr val="bg1"/>
                </a:solidFill>
                <a:latin typeface="メイリオ" panose="020B0604030504040204" pitchFamily="50" charset="-128"/>
                <a:ea typeface="メイリオ" panose="020B0604030504040204" pitchFamily="50" charset="-128"/>
              </a:rPr>
              <a:t>ハンドルとステム</a:t>
            </a:r>
            <a:r>
              <a:rPr kumimoji="1" lang="ja-JP" altLang="en-US" sz="1400" dirty="0">
                <a:solidFill>
                  <a:schemeClr val="bg1"/>
                </a:solidFill>
                <a:latin typeface="メイリオ" panose="020B0604030504040204" pitchFamily="50" charset="-128"/>
                <a:ea typeface="メイリオ" panose="020B0604030504040204" pitchFamily="50" charset="-128"/>
              </a:rPr>
              <a:t>の固定</a:t>
            </a:r>
          </a:p>
        </p:txBody>
      </p:sp>
      <p:sp>
        <p:nvSpPr>
          <p:cNvPr id="25" name="テキスト ボックス 24">
            <a:extLst>
              <a:ext uri="{FF2B5EF4-FFF2-40B4-BE49-F238E27FC236}">
                <a16:creationId xmlns:a16="http://schemas.microsoft.com/office/drawing/2014/main" id="{65DC4E42-A487-D42F-2CDD-F6BB342C151A}"/>
              </a:ext>
            </a:extLst>
          </p:cNvPr>
          <p:cNvSpPr txBox="1"/>
          <p:nvPr/>
        </p:nvSpPr>
        <p:spPr>
          <a:xfrm>
            <a:off x="945522" y="4929256"/>
            <a:ext cx="2605785" cy="1848583"/>
          </a:xfrm>
          <a:prstGeom prst="rect">
            <a:avLst/>
          </a:prstGeom>
          <a:noFill/>
        </p:spPr>
        <p:txBody>
          <a:bodyPr wrap="square" rtlCol="0">
            <a:spAutoFit/>
          </a:bodyPr>
          <a:lstStyle/>
          <a:p>
            <a:pPr>
              <a:lnSpc>
                <a:spcPct val="150000"/>
              </a:lnSpc>
            </a:pPr>
            <a:r>
              <a:rPr lang="ja-JP" altLang="en-US" sz="1100" b="0" i="0" dirty="0">
                <a:solidFill>
                  <a:srgbClr val="374151"/>
                </a:solidFill>
                <a:effectLst/>
                <a:latin typeface="メイリオ" panose="020B0604030504040204" pitchFamily="50" charset="-128"/>
                <a:ea typeface="メイリオ" panose="020B0604030504040204" pitchFamily="50" charset="-128"/>
              </a:rPr>
              <a:t>自転車の前方から自転車に向かって、立ち太ももの内側で前輪を挟んでください。両手でハンドルの両端を握り、大きな力を掛けて左右交互に引っ張ってみて、固定されているか確認してください。また、ハンドルを回転させる方向についても確認してください。</a:t>
            </a:r>
            <a:endParaRPr lang="en-US" altLang="ja-JP" sz="1100" dirty="0">
              <a:solidFill>
                <a:srgbClr val="374151"/>
              </a:solidFill>
              <a:latin typeface="メイリオ" panose="020B0604030504040204" pitchFamily="50" charset="-128"/>
              <a:ea typeface="メイリオ" panose="020B0604030504040204" pitchFamily="50" charset="-128"/>
            </a:endParaRPr>
          </a:p>
        </p:txBody>
      </p:sp>
      <p:pic>
        <p:nvPicPr>
          <p:cNvPr id="4" name="図 3" descr="自転車に乗る男性&#10;&#10;自動的に生成された説明">
            <a:extLst>
              <a:ext uri="{FF2B5EF4-FFF2-40B4-BE49-F238E27FC236}">
                <a16:creationId xmlns:a16="http://schemas.microsoft.com/office/drawing/2014/main" id="{61948DA4-8E3A-FB7B-D5F0-6C4A775D24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405" y="1302899"/>
            <a:ext cx="2567802" cy="3012673"/>
          </a:xfrm>
          <a:prstGeom prst="rect">
            <a:avLst/>
          </a:prstGeom>
        </p:spPr>
      </p:pic>
      <p:sp>
        <p:nvSpPr>
          <p:cNvPr id="5" name="矢印: 上下 4">
            <a:extLst>
              <a:ext uri="{FF2B5EF4-FFF2-40B4-BE49-F238E27FC236}">
                <a16:creationId xmlns:a16="http://schemas.microsoft.com/office/drawing/2014/main" id="{8C3CC693-186B-45A8-4E90-162624961343}"/>
              </a:ext>
            </a:extLst>
          </p:cNvPr>
          <p:cNvSpPr/>
          <p:nvPr/>
        </p:nvSpPr>
        <p:spPr>
          <a:xfrm rot="19317675">
            <a:off x="1033539" y="2229323"/>
            <a:ext cx="255350" cy="468916"/>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矢印: 上下 9">
            <a:extLst>
              <a:ext uri="{FF2B5EF4-FFF2-40B4-BE49-F238E27FC236}">
                <a16:creationId xmlns:a16="http://schemas.microsoft.com/office/drawing/2014/main" id="{F7C96496-F6AF-B3AE-6CAB-55B1906CCFC7}"/>
              </a:ext>
            </a:extLst>
          </p:cNvPr>
          <p:cNvSpPr/>
          <p:nvPr/>
        </p:nvSpPr>
        <p:spPr>
          <a:xfrm rot="19317675">
            <a:off x="3162503" y="1316796"/>
            <a:ext cx="255350" cy="468916"/>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descr="自転車に乗る男性&#10;&#10;自動的に生成された説明">
            <a:extLst>
              <a:ext uri="{FF2B5EF4-FFF2-40B4-BE49-F238E27FC236}">
                <a16:creationId xmlns:a16="http://schemas.microsoft.com/office/drawing/2014/main" id="{1A1EE5E6-6352-4C59-FEDE-F4B2431380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6591" y="1299096"/>
            <a:ext cx="2411810" cy="3012672"/>
          </a:xfrm>
          <a:prstGeom prst="rect">
            <a:avLst/>
          </a:prstGeom>
        </p:spPr>
      </p:pic>
      <p:sp>
        <p:nvSpPr>
          <p:cNvPr id="15" name="矢印: 下 14">
            <a:extLst>
              <a:ext uri="{FF2B5EF4-FFF2-40B4-BE49-F238E27FC236}">
                <a16:creationId xmlns:a16="http://schemas.microsoft.com/office/drawing/2014/main" id="{E6EA180B-2FCB-FB2F-C729-A015D767D51F}"/>
              </a:ext>
            </a:extLst>
          </p:cNvPr>
          <p:cNvSpPr/>
          <p:nvPr/>
        </p:nvSpPr>
        <p:spPr>
          <a:xfrm rot="20821522">
            <a:off x="4897495" y="2444489"/>
            <a:ext cx="447020" cy="37619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図 19" descr="自転車に乗る男性&#10;&#10;中程度の精度で自動的に生成された説明">
            <a:extLst>
              <a:ext uri="{FF2B5EF4-FFF2-40B4-BE49-F238E27FC236}">
                <a16:creationId xmlns:a16="http://schemas.microsoft.com/office/drawing/2014/main" id="{9161BF96-58D6-DBE6-4BDF-19F7BFC9DC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4990" y="1299096"/>
            <a:ext cx="2275817" cy="3036022"/>
          </a:xfrm>
          <a:prstGeom prst="rect">
            <a:avLst/>
          </a:prstGeom>
        </p:spPr>
      </p:pic>
      <p:pic>
        <p:nvPicPr>
          <p:cNvPr id="24" name="図 23" descr="自転車にまたがっている女性&#10;&#10;自動的に生成された説明">
            <a:extLst>
              <a:ext uri="{FF2B5EF4-FFF2-40B4-BE49-F238E27FC236}">
                <a16:creationId xmlns:a16="http://schemas.microsoft.com/office/drawing/2014/main" id="{68C5DEC8-BE40-EDAE-D112-4E4BB57311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7396" y="1300695"/>
            <a:ext cx="2391572" cy="3034423"/>
          </a:xfrm>
          <a:prstGeom prst="rect">
            <a:avLst/>
          </a:prstGeom>
        </p:spPr>
      </p:pic>
      <p:sp>
        <p:nvSpPr>
          <p:cNvPr id="26" name="矢印: 上下 25">
            <a:extLst>
              <a:ext uri="{FF2B5EF4-FFF2-40B4-BE49-F238E27FC236}">
                <a16:creationId xmlns:a16="http://schemas.microsoft.com/office/drawing/2014/main" id="{6B2F1306-DC56-EADF-15E1-7C8AF10AD56D}"/>
              </a:ext>
            </a:extLst>
          </p:cNvPr>
          <p:cNvSpPr/>
          <p:nvPr/>
        </p:nvSpPr>
        <p:spPr>
          <a:xfrm rot="4545429">
            <a:off x="10017314" y="1414946"/>
            <a:ext cx="251733" cy="608752"/>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矢印: 下 26">
            <a:extLst>
              <a:ext uri="{FF2B5EF4-FFF2-40B4-BE49-F238E27FC236}">
                <a16:creationId xmlns:a16="http://schemas.microsoft.com/office/drawing/2014/main" id="{BA8D6604-0588-8A9A-5B43-79A48BF4469B}"/>
              </a:ext>
            </a:extLst>
          </p:cNvPr>
          <p:cNvSpPr/>
          <p:nvPr/>
        </p:nvSpPr>
        <p:spPr>
          <a:xfrm rot="5400000">
            <a:off x="10400619" y="1929209"/>
            <a:ext cx="194866" cy="347616"/>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90983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6A7E6-BC4E-ED00-7A37-B1CCC72CC19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3D0AB9B-AEAC-D67D-8DC6-411F791D7372}"/>
              </a:ext>
            </a:extLst>
          </p:cNvPr>
          <p:cNvSpPr>
            <a:spLocks noGrp="1"/>
          </p:cNvSpPr>
          <p:nvPr>
            <p:ph type="title"/>
          </p:nvPr>
        </p:nvSpPr>
        <p:spPr>
          <a:xfrm>
            <a:off x="0" y="196101"/>
            <a:ext cx="12192000" cy="431860"/>
          </a:xfrm>
          <a:solidFill>
            <a:schemeClr val="tx1"/>
          </a:solidFill>
        </p:spPr>
        <p:txBody>
          <a:bodyPr>
            <a:noAutofit/>
          </a:bodyPr>
          <a:lstStyle/>
          <a:p>
            <a:r>
              <a:rPr kumimoji="1" lang="en-US" altLang="ja-JP" sz="2400" dirty="0">
                <a:solidFill>
                  <a:schemeClr val="bg1"/>
                </a:solidFill>
                <a:latin typeface="BIZ UDPゴシック" panose="020B0400000000000000" pitchFamily="50" charset="-128"/>
                <a:ea typeface="BIZ UDPゴシック" panose="020B0400000000000000" pitchFamily="50" charset="-128"/>
              </a:rPr>
              <a:t>  </a:t>
            </a:r>
            <a:r>
              <a:rPr kumimoji="1" lang="ja-JP" altLang="en-US" sz="2400" dirty="0">
                <a:solidFill>
                  <a:schemeClr val="bg1"/>
                </a:solidFill>
                <a:latin typeface="BIZ UDPゴシック" panose="020B0400000000000000" pitchFamily="50" charset="-128"/>
                <a:ea typeface="BIZ UDPゴシック" panose="020B0400000000000000" pitchFamily="50" charset="-128"/>
              </a:rPr>
              <a:t>　自転車の点検　（セルフチェック）  ②</a:t>
            </a:r>
          </a:p>
        </p:txBody>
      </p:sp>
      <p:sp>
        <p:nvSpPr>
          <p:cNvPr id="7" name="テキスト ボックス 6">
            <a:extLst>
              <a:ext uri="{FF2B5EF4-FFF2-40B4-BE49-F238E27FC236}">
                <a16:creationId xmlns:a16="http://schemas.microsoft.com/office/drawing/2014/main" id="{65DBF6F1-92A5-A6F2-29D6-07E093A7D92B}"/>
              </a:ext>
            </a:extLst>
          </p:cNvPr>
          <p:cNvSpPr txBox="1"/>
          <p:nvPr/>
        </p:nvSpPr>
        <p:spPr>
          <a:xfrm>
            <a:off x="727357" y="761476"/>
            <a:ext cx="5772595" cy="384785"/>
          </a:xfrm>
          <a:prstGeom prst="rect">
            <a:avLst/>
          </a:prstGeom>
          <a:noFill/>
        </p:spPr>
        <p:txBody>
          <a:bodyPr wrap="square">
            <a:spAutoFit/>
          </a:bodyPr>
          <a:lstStyle/>
          <a:p>
            <a:pPr>
              <a:lnSpc>
                <a:spcPct val="110000"/>
              </a:lnSpc>
              <a:spcAft>
                <a:spcPts val="600"/>
              </a:spcAft>
            </a:pPr>
            <a:r>
              <a:rPr kumimoji="1" lang="ja-JP" altLang="en-US" dirty="0"/>
              <a:t>自転車のセルフチェックを体験しながら学びましょう</a:t>
            </a:r>
          </a:p>
        </p:txBody>
      </p:sp>
      <p:sp>
        <p:nvSpPr>
          <p:cNvPr id="29" name="テキスト ボックス 28">
            <a:extLst>
              <a:ext uri="{FF2B5EF4-FFF2-40B4-BE49-F238E27FC236}">
                <a16:creationId xmlns:a16="http://schemas.microsoft.com/office/drawing/2014/main" id="{4260ED63-829A-B71F-CF55-FA3ADFBB654E}"/>
              </a:ext>
            </a:extLst>
          </p:cNvPr>
          <p:cNvSpPr txBox="1"/>
          <p:nvPr/>
        </p:nvSpPr>
        <p:spPr>
          <a:xfrm>
            <a:off x="3786929" y="4929257"/>
            <a:ext cx="2379671" cy="1594667"/>
          </a:xfrm>
          <a:prstGeom prst="rect">
            <a:avLst/>
          </a:prstGeom>
          <a:noFill/>
        </p:spPr>
        <p:txBody>
          <a:bodyPr wrap="square" rtlCol="0">
            <a:spAutoFit/>
          </a:bodyPr>
          <a:lstStyle/>
          <a:p>
            <a:pPr>
              <a:lnSpc>
                <a:spcPct val="150000"/>
              </a:lnSpc>
            </a:pPr>
            <a:r>
              <a:rPr lang="ja-JP" altLang="en-US" sz="1100" b="0" i="0" dirty="0">
                <a:solidFill>
                  <a:srgbClr val="374151"/>
                </a:solidFill>
                <a:effectLst/>
                <a:latin typeface="メイリオ" panose="020B0604030504040204" pitchFamily="50" charset="-128"/>
                <a:ea typeface="メイリオ" panose="020B0604030504040204" pitchFamily="50" charset="-128"/>
              </a:rPr>
              <a:t>自転車の右側面でペダルを手でつかみ、自転車の進行方向と垂直にペダルを動かします。その際にガタつきが無いかを確認して下さい。</a:t>
            </a:r>
            <a:endParaRPr lang="en-US" altLang="ja-JP" sz="1100" b="0" i="0" dirty="0">
              <a:solidFill>
                <a:srgbClr val="374151"/>
              </a:solidFill>
              <a:effectLst/>
              <a:latin typeface="メイリオ" panose="020B0604030504040204" pitchFamily="50" charset="-128"/>
              <a:ea typeface="メイリオ" panose="020B0604030504040204" pitchFamily="50" charset="-128"/>
            </a:endParaRPr>
          </a:p>
          <a:p>
            <a:pPr>
              <a:lnSpc>
                <a:spcPct val="150000"/>
              </a:lnSpc>
            </a:pPr>
            <a:r>
              <a:rPr lang="ja-JP" altLang="en-US" sz="1100" dirty="0">
                <a:solidFill>
                  <a:srgbClr val="374151"/>
                </a:solidFill>
                <a:latin typeface="メイリオ" panose="020B0604030504040204" pitchFamily="50" charset="-128"/>
                <a:ea typeface="メイリオ" panose="020B0604030504040204" pitchFamily="50" charset="-128"/>
              </a:rPr>
              <a:t>ガタつきのある自転車は使用を控え、修理を依頼して下さい。</a:t>
            </a:r>
            <a:endParaRPr kumimoji="1" lang="ja-JP" altLang="en-US" sz="1100" dirty="0">
              <a:latin typeface="メイリオ" panose="020B0604030504040204" pitchFamily="50" charset="-128"/>
              <a:ea typeface="メイリオ" panose="020B0604030504040204" pitchFamily="50" charset="-128"/>
            </a:endParaRPr>
          </a:p>
        </p:txBody>
      </p:sp>
      <p:sp>
        <p:nvSpPr>
          <p:cNvPr id="31" name="テキスト ボックス 30">
            <a:extLst>
              <a:ext uri="{FF2B5EF4-FFF2-40B4-BE49-F238E27FC236}">
                <a16:creationId xmlns:a16="http://schemas.microsoft.com/office/drawing/2014/main" id="{3C5EC5CE-A375-7644-C92B-84047A5CB08A}"/>
              </a:ext>
            </a:extLst>
          </p:cNvPr>
          <p:cNvSpPr txBox="1"/>
          <p:nvPr/>
        </p:nvSpPr>
        <p:spPr>
          <a:xfrm>
            <a:off x="3786930" y="4447024"/>
            <a:ext cx="2391572" cy="307777"/>
          </a:xfrm>
          <a:prstGeom prst="rect">
            <a:avLst/>
          </a:prstGeom>
          <a:solidFill>
            <a:schemeClr val="tx1">
              <a:lumMod val="65000"/>
              <a:lumOff val="35000"/>
            </a:schemeClr>
          </a:solidFill>
        </p:spPr>
        <p:txBody>
          <a:bodyPr wrap="square" rtlCol="0" anchor="ctr">
            <a:spAutoFit/>
          </a:bodyPr>
          <a:lstStyle/>
          <a:p>
            <a:pPr algn="ctr"/>
            <a:r>
              <a:rPr lang="ja-JP" altLang="en-US" sz="1400" dirty="0">
                <a:solidFill>
                  <a:schemeClr val="bg1"/>
                </a:solidFill>
                <a:latin typeface="BIZ UDPゴシック" panose="020B0400000000000000" pitchFamily="50" charset="-128"/>
                <a:ea typeface="BIZ UDPゴシック" panose="020B0400000000000000" pitchFamily="50" charset="-128"/>
              </a:rPr>
              <a:t>ペダルとクランクのガタ</a:t>
            </a:r>
            <a:r>
              <a:rPr lang="en-US" altLang="ja-JP" sz="1400" dirty="0">
                <a:solidFill>
                  <a:schemeClr val="bg1"/>
                </a:solidFill>
                <a:latin typeface="BIZ UDPゴシック" panose="020B0400000000000000" pitchFamily="50" charset="-128"/>
                <a:ea typeface="BIZ UDPゴシック" panose="020B0400000000000000" pitchFamily="50" charset="-128"/>
              </a:rPr>
              <a:t>(</a:t>
            </a:r>
            <a:r>
              <a:rPr lang="ja-JP" altLang="en-US" sz="1400" dirty="0">
                <a:solidFill>
                  <a:schemeClr val="bg1"/>
                </a:solidFill>
                <a:latin typeface="BIZ UDPゴシック" panose="020B0400000000000000" pitchFamily="50" charset="-128"/>
                <a:ea typeface="BIZ UDPゴシック" panose="020B0400000000000000" pitchFamily="50" charset="-128"/>
              </a:rPr>
              <a:t>右</a:t>
            </a:r>
            <a:r>
              <a:rPr lang="en-US" altLang="ja-JP" sz="1400" dirty="0">
                <a:solidFill>
                  <a:schemeClr val="bg1"/>
                </a:solidFill>
                <a:latin typeface="BIZ UDPゴシック" panose="020B0400000000000000" pitchFamily="50" charset="-128"/>
                <a:ea typeface="BIZ UDPゴシック" panose="020B0400000000000000" pitchFamily="50" charset="-128"/>
              </a:rPr>
              <a:t>)</a:t>
            </a:r>
          </a:p>
        </p:txBody>
      </p:sp>
      <p:sp>
        <p:nvSpPr>
          <p:cNvPr id="34" name="テキスト ボックス 33">
            <a:extLst>
              <a:ext uri="{FF2B5EF4-FFF2-40B4-BE49-F238E27FC236}">
                <a16:creationId xmlns:a16="http://schemas.microsoft.com/office/drawing/2014/main" id="{AE5947EA-4B0C-3BDC-6EE8-413AE7596C50}"/>
              </a:ext>
            </a:extLst>
          </p:cNvPr>
          <p:cNvSpPr txBox="1"/>
          <p:nvPr/>
        </p:nvSpPr>
        <p:spPr>
          <a:xfrm>
            <a:off x="6499952" y="761476"/>
            <a:ext cx="1024568" cy="369332"/>
          </a:xfrm>
          <a:prstGeom prst="rect">
            <a:avLst/>
          </a:prstGeom>
          <a:solidFill>
            <a:srgbClr val="FFC000"/>
          </a:solidFill>
          <a:ln>
            <a:solidFill>
              <a:schemeClr val="tx1"/>
            </a:solidFill>
          </a:ln>
        </p:spPr>
        <p:txBody>
          <a:bodyPr wrap="square" rtlCol="0" anchor="ctr">
            <a:spAutoFit/>
          </a:bodyPr>
          <a:lstStyle/>
          <a:p>
            <a:pPr algn="ctr"/>
            <a:r>
              <a:rPr kumimoji="1" lang="ja-JP" altLang="en-US" dirty="0"/>
              <a:t>実践 </a:t>
            </a:r>
            <a:r>
              <a:rPr kumimoji="1" lang="en-US" altLang="ja-JP" dirty="0"/>
              <a:t>1</a:t>
            </a:r>
            <a:endParaRPr kumimoji="1" lang="ja-JP" altLang="en-US" dirty="0"/>
          </a:p>
        </p:txBody>
      </p:sp>
      <p:sp>
        <p:nvSpPr>
          <p:cNvPr id="36" name="テキスト ボックス 35">
            <a:extLst>
              <a:ext uri="{FF2B5EF4-FFF2-40B4-BE49-F238E27FC236}">
                <a16:creationId xmlns:a16="http://schemas.microsoft.com/office/drawing/2014/main" id="{A43A6C32-46CB-AB01-59B4-55889ADDE6F2}"/>
              </a:ext>
            </a:extLst>
          </p:cNvPr>
          <p:cNvSpPr txBox="1"/>
          <p:nvPr/>
        </p:nvSpPr>
        <p:spPr>
          <a:xfrm>
            <a:off x="9019477" y="4450811"/>
            <a:ext cx="2391572" cy="307777"/>
          </a:xfrm>
          <a:prstGeom prst="rect">
            <a:avLst/>
          </a:prstGeom>
          <a:solidFill>
            <a:schemeClr val="tx1">
              <a:lumMod val="65000"/>
              <a:lumOff val="35000"/>
            </a:schemeClr>
          </a:solidFill>
        </p:spPr>
        <p:txBody>
          <a:bodyPr wrap="square" rtlCol="0" anchor="ctr">
            <a:spAutoFit/>
          </a:bodyPr>
          <a:lstStyle/>
          <a:p>
            <a:pPr algn="ctr"/>
            <a:r>
              <a:rPr lang="ja-JP" altLang="en-US" sz="1400" dirty="0">
                <a:solidFill>
                  <a:schemeClr val="bg1"/>
                </a:solidFill>
                <a:latin typeface="メイリオ" panose="020B0604030504040204" pitchFamily="50" charset="-128"/>
                <a:ea typeface="メイリオ" panose="020B0604030504040204" pitchFamily="50" charset="-128"/>
              </a:rPr>
              <a:t>電源の</a:t>
            </a:r>
            <a:r>
              <a:rPr lang="en-US" altLang="ja-JP" sz="1400" dirty="0">
                <a:solidFill>
                  <a:schemeClr val="bg1"/>
                </a:solidFill>
                <a:latin typeface="メイリオ" panose="020B0604030504040204" pitchFamily="50" charset="-128"/>
                <a:ea typeface="メイリオ" panose="020B0604030504040204" pitchFamily="50" charset="-128"/>
              </a:rPr>
              <a:t>ON/OFF</a:t>
            </a:r>
            <a:endParaRPr kumimoji="1" lang="ja-JP" altLang="en-US" sz="1400" dirty="0">
              <a:solidFill>
                <a:schemeClr val="bg1"/>
              </a:solidFill>
              <a:latin typeface="メイリオ" panose="020B0604030504040204" pitchFamily="50" charset="-128"/>
              <a:ea typeface="メイリオ" panose="020B0604030504040204" pitchFamily="50" charset="-128"/>
            </a:endParaRPr>
          </a:p>
        </p:txBody>
      </p:sp>
      <p:sp>
        <p:nvSpPr>
          <p:cNvPr id="37" name="テキスト ボックス 36">
            <a:extLst>
              <a:ext uri="{FF2B5EF4-FFF2-40B4-BE49-F238E27FC236}">
                <a16:creationId xmlns:a16="http://schemas.microsoft.com/office/drawing/2014/main" id="{125581FC-1201-21D2-96B7-1B965FD8A8B9}"/>
              </a:ext>
            </a:extLst>
          </p:cNvPr>
          <p:cNvSpPr txBox="1"/>
          <p:nvPr/>
        </p:nvSpPr>
        <p:spPr>
          <a:xfrm>
            <a:off x="9010556" y="4929256"/>
            <a:ext cx="2473540" cy="1848583"/>
          </a:xfrm>
          <a:prstGeom prst="rect">
            <a:avLst/>
          </a:prstGeom>
          <a:noFill/>
        </p:spPr>
        <p:txBody>
          <a:bodyPr wrap="square" rtlCol="0">
            <a:spAutoFit/>
          </a:bodyPr>
          <a:lstStyle/>
          <a:p>
            <a:pPr>
              <a:lnSpc>
                <a:spcPct val="150000"/>
              </a:lnSpc>
            </a:pPr>
            <a:r>
              <a:rPr kumimoji="1" lang="ja-JP" altLang="en-US" sz="1100" dirty="0">
                <a:solidFill>
                  <a:srgbClr val="374151"/>
                </a:solidFill>
                <a:latin typeface="メイリオ" panose="020B0604030504040204" pitchFamily="50" charset="-128"/>
                <a:ea typeface="メイリオ" panose="020B0604030504040204" pitchFamily="50" charset="-128"/>
              </a:rPr>
              <a:t>ツアーに</a:t>
            </a:r>
            <a:r>
              <a:rPr lang="en-US" altLang="ja-JP" sz="1100" dirty="0">
                <a:solidFill>
                  <a:srgbClr val="374151"/>
                </a:solidFill>
                <a:latin typeface="メイリオ" panose="020B0604030504040204" pitchFamily="50" charset="-128"/>
                <a:ea typeface="メイリオ" panose="020B0604030504040204" pitchFamily="50" charset="-128"/>
              </a:rPr>
              <a:t>e-BIKE</a:t>
            </a:r>
            <a:r>
              <a:rPr lang="ja-JP" altLang="en-US" sz="1100" dirty="0">
                <a:solidFill>
                  <a:srgbClr val="374151"/>
                </a:solidFill>
                <a:latin typeface="メイリオ" panose="020B0604030504040204" pitchFamily="50" charset="-128"/>
                <a:ea typeface="メイリオ" panose="020B0604030504040204" pitchFamily="50" charset="-128"/>
              </a:rPr>
              <a:t>を使用す際は、パワーボタンを押して電源が入るかどうか、モニターの表示が正しく表示されているか、モードボタンが作動するかの確認を行って下さい。また。バッテリーの残量も合わせて確認しましょう。</a:t>
            </a:r>
            <a:endParaRPr kumimoji="1" lang="ja-JP" altLang="en-US" sz="1100" dirty="0">
              <a:latin typeface="メイリオ" panose="020B0604030504040204" pitchFamily="50" charset="-128"/>
              <a:ea typeface="メイリオ" panose="020B0604030504040204" pitchFamily="50" charset="-128"/>
            </a:endParaRPr>
          </a:p>
        </p:txBody>
      </p:sp>
      <p:pic>
        <p:nvPicPr>
          <p:cNvPr id="6" name="図 5" descr="自転車のタイヤ&#10;&#10;中程度の精度で自動的に生成された説明">
            <a:extLst>
              <a:ext uri="{FF2B5EF4-FFF2-40B4-BE49-F238E27FC236}">
                <a16:creationId xmlns:a16="http://schemas.microsoft.com/office/drawing/2014/main" id="{CD5801A0-234E-0DCA-162A-792595B4C4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6930" y="1299095"/>
            <a:ext cx="2379671" cy="3012673"/>
          </a:xfrm>
          <a:prstGeom prst="rect">
            <a:avLst/>
          </a:prstGeom>
        </p:spPr>
      </p:pic>
      <p:sp>
        <p:nvSpPr>
          <p:cNvPr id="8" name="テキスト ボックス 7">
            <a:extLst>
              <a:ext uri="{FF2B5EF4-FFF2-40B4-BE49-F238E27FC236}">
                <a16:creationId xmlns:a16="http://schemas.microsoft.com/office/drawing/2014/main" id="{567FD416-C68E-94ED-D1AA-5138E341C4B9}"/>
              </a:ext>
            </a:extLst>
          </p:cNvPr>
          <p:cNvSpPr txBox="1"/>
          <p:nvPr/>
        </p:nvSpPr>
        <p:spPr>
          <a:xfrm>
            <a:off x="6403377" y="4449487"/>
            <a:ext cx="2372712" cy="307777"/>
          </a:xfrm>
          <a:prstGeom prst="rect">
            <a:avLst/>
          </a:prstGeom>
          <a:solidFill>
            <a:schemeClr val="tx1">
              <a:lumMod val="65000"/>
              <a:lumOff val="35000"/>
            </a:schemeClr>
          </a:solidFill>
        </p:spPr>
        <p:txBody>
          <a:bodyPr wrap="square" rtlCol="0" anchor="ctr">
            <a:spAutoFit/>
          </a:bodyPr>
          <a:lstStyle/>
          <a:p>
            <a:pPr algn="ctr"/>
            <a:r>
              <a:rPr lang="ja-JP" altLang="en-US" sz="1400" dirty="0">
                <a:solidFill>
                  <a:schemeClr val="bg1"/>
                </a:solidFill>
                <a:latin typeface="BIZ UDPゴシック" panose="020B0400000000000000" pitchFamily="50" charset="-128"/>
                <a:ea typeface="BIZ UDPゴシック" panose="020B0400000000000000" pitchFamily="50" charset="-128"/>
              </a:rPr>
              <a:t>ペダルとクランクのガタ</a:t>
            </a:r>
            <a:r>
              <a:rPr lang="en-US" altLang="ja-JP" sz="1400" dirty="0">
                <a:solidFill>
                  <a:schemeClr val="bg1"/>
                </a:solidFill>
                <a:latin typeface="BIZ UDPゴシック" panose="020B0400000000000000" pitchFamily="50" charset="-128"/>
                <a:ea typeface="BIZ UDPゴシック" panose="020B0400000000000000" pitchFamily="50" charset="-128"/>
              </a:rPr>
              <a:t>(</a:t>
            </a:r>
            <a:r>
              <a:rPr lang="ja-JP" altLang="en-US" sz="1400" dirty="0">
                <a:solidFill>
                  <a:schemeClr val="bg1"/>
                </a:solidFill>
                <a:latin typeface="BIZ UDPゴシック" panose="020B0400000000000000" pitchFamily="50" charset="-128"/>
                <a:ea typeface="BIZ UDPゴシック" panose="020B0400000000000000" pitchFamily="50" charset="-128"/>
              </a:rPr>
              <a:t>左</a:t>
            </a:r>
            <a:r>
              <a:rPr lang="en-US" altLang="ja-JP" sz="1400" dirty="0">
                <a:solidFill>
                  <a:schemeClr val="bg1"/>
                </a:solidFill>
                <a:latin typeface="BIZ UDPゴシック" panose="020B0400000000000000" pitchFamily="50" charset="-128"/>
                <a:ea typeface="BIZ UDPゴシック" panose="020B0400000000000000" pitchFamily="50" charset="-128"/>
              </a:rPr>
              <a:t>)</a:t>
            </a:r>
          </a:p>
        </p:txBody>
      </p:sp>
      <p:sp>
        <p:nvSpPr>
          <p:cNvPr id="9" name="テキスト ボックス 8">
            <a:extLst>
              <a:ext uri="{FF2B5EF4-FFF2-40B4-BE49-F238E27FC236}">
                <a16:creationId xmlns:a16="http://schemas.microsoft.com/office/drawing/2014/main" id="{4A52E4AE-E925-A996-C895-E4C67BB62C4B}"/>
              </a:ext>
            </a:extLst>
          </p:cNvPr>
          <p:cNvSpPr txBox="1"/>
          <p:nvPr/>
        </p:nvSpPr>
        <p:spPr>
          <a:xfrm>
            <a:off x="6402222" y="4929257"/>
            <a:ext cx="2467698" cy="1594667"/>
          </a:xfrm>
          <a:prstGeom prst="rect">
            <a:avLst/>
          </a:prstGeom>
          <a:noFill/>
        </p:spPr>
        <p:txBody>
          <a:bodyPr wrap="square" rtlCol="0">
            <a:spAutoFit/>
          </a:bodyPr>
          <a:lstStyle/>
          <a:p>
            <a:pPr>
              <a:lnSpc>
                <a:spcPct val="150000"/>
              </a:lnSpc>
            </a:pPr>
            <a:r>
              <a:rPr lang="ja-JP" altLang="en-US" sz="1100" b="0" i="0" dirty="0">
                <a:solidFill>
                  <a:srgbClr val="374151"/>
                </a:solidFill>
                <a:effectLst/>
                <a:latin typeface="メイリオ" panose="020B0604030504040204" pitchFamily="50" charset="-128"/>
                <a:ea typeface="メイリオ" panose="020B0604030504040204" pitchFamily="50" charset="-128"/>
              </a:rPr>
              <a:t>自転車の</a:t>
            </a:r>
            <a:r>
              <a:rPr lang="ja-JP" altLang="en-US" sz="1100" dirty="0">
                <a:solidFill>
                  <a:srgbClr val="374151"/>
                </a:solidFill>
                <a:latin typeface="メイリオ" panose="020B0604030504040204" pitchFamily="50" charset="-128"/>
                <a:ea typeface="メイリオ" panose="020B0604030504040204" pitchFamily="50" charset="-128"/>
              </a:rPr>
              <a:t>左</a:t>
            </a:r>
            <a:r>
              <a:rPr lang="ja-JP" altLang="en-US" sz="1100" b="0" i="0" dirty="0">
                <a:solidFill>
                  <a:srgbClr val="374151"/>
                </a:solidFill>
                <a:effectLst/>
                <a:latin typeface="メイリオ" panose="020B0604030504040204" pitchFamily="50" charset="-128"/>
                <a:ea typeface="メイリオ" panose="020B0604030504040204" pitchFamily="50" charset="-128"/>
              </a:rPr>
              <a:t>側面でペダルを手でつかみ、自転車の進行方向と垂直にペダルを動かします。その際にガタつきが無いかを確認して下さい。</a:t>
            </a:r>
            <a:endParaRPr lang="en-US" altLang="ja-JP" sz="1100" b="0" i="0" dirty="0">
              <a:solidFill>
                <a:srgbClr val="374151"/>
              </a:solidFill>
              <a:effectLst/>
              <a:latin typeface="メイリオ" panose="020B0604030504040204" pitchFamily="50" charset="-128"/>
              <a:ea typeface="メイリオ" panose="020B0604030504040204" pitchFamily="50" charset="-128"/>
            </a:endParaRPr>
          </a:p>
          <a:p>
            <a:pPr>
              <a:lnSpc>
                <a:spcPct val="150000"/>
              </a:lnSpc>
            </a:pPr>
            <a:r>
              <a:rPr lang="ja-JP" altLang="en-US" sz="1100" dirty="0">
                <a:solidFill>
                  <a:srgbClr val="374151"/>
                </a:solidFill>
                <a:latin typeface="メイリオ" panose="020B0604030504040204" pitchFamily="50" charset="-128"/>
                <a:ea typeface="メイリオ" panose="020B0604030504040204" pitchFamily="50" charset="-128"/>
              </a:rPr>
              <a:t>ガタつきのある自転車は使用を控え、修理を依頼して下さい。</a:t>
            </a:r>
            <a:endParaRPr kumimoji="1" lang="ja-JP" altLang="en-US" sz="1100" dirty="0">
              <a:latin typeface="メイリオ" panose="020B0604030504040204" pitchFamily="50" charset="-128"/>
              <a:ea typeface="メイリオ" panose="020B0604030504040204" pitchFamily="50" charset="-128"/>
            </a:endParaRPr>
          </a:p>
        </p:txBody>
      </p:sp>
      <p:pic>
        <p:nvPicPr>
          <p:cNvPr id="12" name="図 11" descr="自転車とバイク&#10;&#10;自動的に生成された説明">
            <a:extLst>
              <a:ext uri="{FF2B5EF4-FFF2-40B4-BE49-F238E27FC236}">
                <a16:creationId xmlns:a16="http://schemas.microsoft.com/office/drawing/2014/main" id="{446AA870-E717-46E6-B8B8-CA40CAD52E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2222" y="1287924"/>
            <a:ext cx="2372713" cy="3012674"/>
          </a:xfrm>
          <a:prstGeom prst="rect">
            <a:avLst/>
          </a:prstGeom>
        </p:spPr>
      </p:pic>
      <p:sp>
        <p:nvSpPr>
          <p:cNvPr id="14" name="矢印: 上下 13">
            <a:extLst>
              <a:ext uri="{FF2B5EF4-FFF2-40B4-BE49-F238E27FC236}">
                <a16:creationId xmlns:a16="http://schemas.microsoft.com/office/drawing/2014/main" id="{6DD179A6-21A7-329E-8538-FF1D3D0F8929}"/>
              </a:ext>
            </a:extLst>
          </p:cNvPr>
          <p:cNvSpPr/>
          <p:nvPr/>
        </p:nvSpPr>
        <p:spPr>
          <a:xfrm rot="3821722">
            <a:off x="5249700" y="3142589"/>
            <a:ext cx="333027" cy="572822"/>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矢印: 上下 16">
            <a:extLst>
              <a:ext uri="{FF2B5EF4-FFF2-40B4-BE49-F238E27FC236}">
                <a16:creationId xmlns:a16="http://schemas.microsoft.com/office/drawing/2014/main" id="{396CB1AE-D5B5-2414-AAE9-10DD76C85B6B}"/>
              </a:ext>
            </a:extLst>
          </p:cNvPr>
          <p:cNvSpPr/>
          <p:nvPr/>
        </p:nvSpPr>
        <p:spPr>
          <a:xfrm rot="7930548">
            <a:off x="7218164" y="3231877"/>
            <a:ext cx="333027" cy="572822"/>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図 17" descr="バイクに乗っている人の足&#10;&#10;低い精度で自動的に生成された説明">
            <a:extLst>
              <a:ext uri="{FF2B5EF4-FFF2-40B4-BE49-F238E27FC236}">
                <a16:creationId xmlns:a16="http://schemas.microsoft.com/office/drawing/2014/main" id="{36A3637D-417E-029C-2B5C-BBB8CC5371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734" y="1287924"/>
            <a:ext cx="2627668" cy="3035018"/>
          </a:xfrm>
          <a:prstGeom prst="rect">
            <a:avLst/>
          </a:prstGeom>
        </p:spPr>
      </p:pic>
      <p:sp>
        <p:nvSpPr>
          <p:cNvPr id="19" name="矢印: 上下 18">
            <a:extLst>
              <a:ext uri="{FF2B5EF4-FFF2-40B4-BE49-F238E27FC236}">
                <a16:creationId xmlns:a16="http://schemas.microsoft.com/office/drawing/2014/main" id="{92DFDA41-726A-4E4B-0AEC-3839F2B0B179}"/>
              </a:ext>
            </a:extLst>
          </p:cNvPr>
          <p:cNvSpPr/>
          <p:nvPr/>
        </p:nvSpPr>
        <p:spPr>
          <a:xfrm rot="19130565">
            <a:off x="2736246" y="1940832"/>
            <a:ext cx="254077" cy="477407"/>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矢印: 上下 21">
            <a:extLst>
              <a:ext uri="{FF2B5EF4-FFF2-40B4-BE49-F238E27FC236}">
                <a16:creationId xmlns:a16="http://schemas.microsoft.com/office/drawing/2014/main" id="{D52BC9D7-898D-1C77-D8DC-FAE5BF64C02E}"/>
              </a:ext>
            </a:extLst>
          </p:cNvPr>
          <p:cNvSpPr/>
          <p:nvPr/>
        </p:nvSpPr>
        <p:spPr>
          <a:xfrm rot="19130565">
            <a:off x="1531949" y="2830058"/>
            <a:ext cx="254077" cy="477407"/>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4E23D8C2-453D-B64D-D721-5A74871F23A8}"/>
              </a:ext>
            </a:extLst>
          </p:cNvPr>
          <p:cNvSpPr txBox="1"/>
          <p:nvPr/>
        </p:nvSpPr>
        <p:spPr>
          <a:xfrm>
            <a:off x="934734" y="4472211"/>
            <a:ext cx="2627668" cy="307777"/>
          </a:xfrm>
          <a:prstGeom prst="rect">
            <a:avLst/>
          </a:prstGeom>
          <a:solidFill>
            <a:schemeClr val="tx1">
              <a:lumMod val="65000"/>
              <a:lumOff val="35000"/>
            </a:schemeClr>
          </a:solidFill>
        </p:spPr>
        <p:txBody>
          <a:bodyPr wrap="square" rtlCol="0" anchor="ctr">
            <a:spAutoFit/>
          </a:bodyPr>
          <a:lstStyle/>
          <a:p>
            <a:pPr algn="ctr"/>
            <a:r>
              <a:rPr kumimoji="1" lang="ja-JP" altLang="en-US" sz="1400" dirty="0">
                <a:solidFill>
                  <a:schemeClr val="bg1"/>
                </a:solidFill>
                <a:latin typeface="メイリオ" panose="020B0604030504040204" pitchFamily="50" charset="-128"/>
                <a:ea typeface="メイリオ" panose="020B0604030504040204" pitchFamily="50" charset="-128"/>
              </a:rPr>
              <a:t>サドルの固定</a:t>
            </a:r>
          </a:p>
        </p:txBody>
      </p:sp>
      <p:sp>
        <p:nvSpPr>
          <p:cNvPr id="25" name="テキスト ボックス 24">
            <a:extLst>
              <a:ext uri="{FF2B5EF4-FFF2-40B4-BE49-F238E27FC236}">
                <a16:creationId xmlns:a16="http://schemas.microsoft.com/office/drawing/2014/main" id="{F8B22921-05F2-54C4-BC81-F862BB81B922}"/>
              </a:ext>
            </a:extLst>
          </p:cNvPr>
          <p:cNvSpPr txBox="1"/>
          <p:nvPr/>
        </p:nvSpPr>
        <p:spPr>
          <a:xfrm>
            <a:off x="907538" y="4929257"/>
            <a:ext cx="2627668" cy="1848583"/>
          </a:xfrm>
          <a:prstGeom prst="rect">
            <a:avLst/>
          </a:prstGeom>
          <a:noFill/>
        </p:spPr>
        <p:txBody>
          <a:bodyPr wrap="square" rtlCol="0">
            <a:spAutoFit/>
          </a:bodyPr>
          <a:lstStyle/>
          <a:p>
            <a:pPr>
              <a:lnSpc>
                <a:spcPct val="150000"/>
              </a:lnSpc>
            </a:pPr>
            <a:r>
              <a:rPr lang="ja-JP" altLang="en-US" sz="1100" dirty="0">
                <a:solidFill>
                  <a:srgbClr val="374151"/>
                </a:solidFill>
                <a:latin typeface="メイリオ" panose="020B0604030504040204" pitchFamily="50" charset="-128"/>
                <a:ea typeface="メイリオ" panose="020B0604030504040204" pitchFamily="50" charset="-128"/>
              </a:rPr>
              <a:t>自転車の側面に体の正面を向けて立ちサドルの前後を握ります。大きな力を掛けてサドルの前方を引っ張っった後、後方を引っ張って動かないかどうかの確認を行います。また、前方と後方交互に体重を乗せて</a:t>
            </a:r>
            <a:endParaRPr lang="en-US" altLang="ja-JP" sz="1100" dirty="0">
              <a:solidFill>
                <a:srgbClr val="374151"/>
              </a:solidFill>
              <a:latin typeface="メイリオ" panose="020B0604030504040204" pitchFamily="50" charset="-128"/>
              <a:ea typeface="メイリオ" panose="020B0604030504040204" pitchFamily="50" charset="-128"/>
            </a:endParaRPr>
          </a:p>
          <a:p>
            <a:pPr>
              <a:lnSpc>
                <a:spcPct val="150000"/>
              </a:lnSpc>
            </a:pPr>
            <a:r>
              <a:rPr kumimoji="1" lang="ja-JP" altLang="en-US" sz="1100" dirty="0">
                <a:solidFill>
                  <a:srgbClr val="374151"/>
                </a:solidFill>
                <a:latin typeface="メイリオ" panose="020B0604030504040204" pitchFamily="50" charset="-128"/>
                <a:ea typeface="メイリオ" panose="020B0604030504040204" pitchFamily="50" charset="-128"/>
              </a:rPr>
              <a:t>動かない事の確認も行います。</a:t>
            </a:r>
            <a:endParaRPr kumimoji="1" lang="ja-JP" altLang="en-US" sz="1100" dirty="0">
              <a:latin typeface="メイリオ" panose="020B0604030504040204" pitchFamily="50" charset="-128"/>
              <a:ea typeface="メイリオ" panose="020B0604030504040204" pitchFamily="50" charset="-128"/>
            </a:endParaRPr>
          </a:p>
        </p:txBody>
      </p:sp>
      <p:pic>
        <p:nvPicPr>
          <p:cNvPr id="39" name="図 38" descr="駐車場に止められている自転車&#10;&#10;自動的に生成された説明">
            <a:extLst>
              <a:ext uri="{FF2B5EF4-FFF2-40B4-BE49-F238E27FC236}">
                <a16:creationId xmlns:a16="http://schemas.microsoft.com/office/drawing/2014/main" id="{885EED6C-7FBE-2985-D9B7-3E0777628B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6421" y="1287924"/>
            <a:ext cx="2372713" cy="3036022"/>
          </a:xfrm>
          <a:prstGeom prst="rect">
            <a:avLst/>
          </a:prstGeom>
        </p:spPr>
      </p:pic>
    </p:spTree>
    <p:extLst>
      <p:ext uri="{BB962C8B-B14F-4D97-AF65-F5344CB8AC3E}">
        <p14:creationId xmlns:p14="http://schemas.microsoft.com/office/powerpoint/2010/main" val="30403698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909A3-428D-2850-6826-46D6024A4CD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6F5754C-70A1-3070-E457-753CF3D4DD75}"/>
              </a:ext>
            </a:extLst>
          </p:cNvPr>
          <p:cNvSpPr>
            <a:spLocks noGrp="1"/>
          </p:cNvSpPr>
          <p:nvPr>
            <p:ph type="title"/>
          </p:nvPr>
        </p:nvSpPr>
        <p:spPr>
          <a:xfrm>
            <a:off x="0" y="196101"/>
            <a:ext cx="12192000" cy="431860"/>
          </a:xfrm>
          <a:solidFill>
            <a:schemeClr val="tx1"/>
          </a:solidFill>
        </p:spPr>
        <p:txBody>
          <a:bodyPr>
            <a:noAutofit/>
          </a:bodyPr>
          <a:lstStyle/>
          <a:p>
            <a:r>
              <a:rPr kumimoji="1" lang="en-US" altLang="ja-JP" sz="2400" dirty="0">
                <a:solidFill>
                  <a:schemeClr val="bg1"/>
                </a:solidFill>
                <a:latin typeface="BIZ UDPゴシック" panose="020B0400000000000000" pitchFamily="50" charset="-128"/>
                <a:ea typeface="BIZ UDPゴシック" panose="020B0400000000000000" pitchFamily="50" charset="-128"/>
              </a:rPr>
              <a:t>  </a:t>
            </a:r>
            <a:r>
              <a:rPr kumimoji="1" lang="ja-JP" altLang="en-US" sz="2400" dirty="0">
                <a:solidFill>
                  <a:schemeClr val="bg1"/>
                </a:solidFill>
                <a:latin typeface="BIZ UDPゴシック" panose="020B0400000000000000" pitchFamily="50" charset="-128"/>
                <a:ea typeface="BIZ UDPゴシック" panose="020B0400000000000000" pitchFamily="50" charset="-128"/>
              </a:rPr>
              <a:t>　自転車の点検　（セルフチェック）  ③</a:t>
            </a:r>
          </a:p>
        </p:txBody>
      </p:sp>
      <p:sp>
        <p:nvSpPr>
          <p:cNvPr id="7" name="テキスト ボックス 6">
            <a:extLst>
              <a:ext uri="{FF2B5EF4-FFF2-40B4-BE49-F238E27FC236}">
                <a16:creationId xmlns:a16="http://schemas.microsoft.com/office/drawing/2014/main" id="{99118A14-EAAE-9369-6DBF-2E035F045CF5}"/>
              </a:ext>
            </a:extLst>
          </p:cNvPr>
          <p:cNvSpPr txBox="1"/>
          <p:nvPr/>
        </p:nvSpPr>
        <p:spPr>
          <a:xfrm>
            <a:off x="727357" y="761476"/>
            <a:ext cx="5772595" cy="384785"/>
          </a:xfrm>
          <a:prstGeom prst="rect">
            <a:avLst/>
          </a:prstGeom>
          <a:noFill/>
        </p:spPr>
        <p:txBody>
          <a:bodyPr wrap="square">
            <a:spAutoFit/>
          </a:bodyPr>
          <a:lstStyle/>
          <a:p>
            <a:pPr>
              <a:lnSpc>
                <a:spcPct val="110000"/>
              </a:lnSpc>
              <a:spcAft>
                <a:spcPts val="600"/>
              </a:spcAft>
            </a:pPr>
            <a:r>
              <a:rPr kumimoji="1" lang="ja-JP" altLang="en-US" dirty="0"/>
              <a:t>自転車のセルフチェックを体験しながら学びましょう</a:t>
            </a:r>
          </a:p>
        </p:txBody>
      </p:sp>
      <p:sp>
        <p:nvSpPr>
          <p:cNvPr id="29" name="テキスト ボックス 28">
            <a:extLst>
              <a:ext uri="{FF2B5EF4-FFF2-40B4-BE49-F238E27FC236}">
                <a16:creationId xmlns:a16="http://schemas.microsoft.com/office/drawing/2014/main" id="{ADCBFFAB-8016-E0F8-C6FC-01A22BC08130}"/>
              </a:ext>
            </a:extLst>
          </p:cNvPr>
          <p:cNvSpPr txBox="1"/>
          <p:nvPr/>
        </p:nvSpPr>
        <p:spPr>
          <a:xfrm>
            <a:off x="709273" y="4908286"/>
            <a:ext cx="2226788" cy="1086836"/>
          </a:xfrm>
          <a:prstGeom prst="rect">
            <a:avLst/>
          </a:prstGeom>
          <a:noFill/>
        </p:spPr>
        <p:txBody>
          <a:bodyPr wrap="square" rtlCol="0">
            <a:spAutoFit/>
          </a:bodyPr>
          <a:lstStyle/>
          <a:p>
            <a:pPr>
              <a:lnSpc>
                <a:spcPct val="150000"/>
              </a:lnSpc>
            </a:pPr>
            <a:r>
              <a:rPr kumimoji="1" lang="ja-JP" altLang="en-US" sz="1100" dirty="0">
                <a:latin typeface="メイリオ" panose="020B0604030504040204" pitchFamily="50" charset="-128"/>
                <a:ea typeface="メイリオ" panose="020B0604030504040204" pitchFamily="50" charset="-128"/>
              </a:rPr>
              <a:t>フロントライトが付くかどうかの確認を行って下さい。日中しか走らないツアーでもライトの装着は必要です。</a:t>
            </a:r>
          </a:p>
        </p:txBody>
      </p:sp>
      <p:sp>
        <p:nvSpPr>
          <p:cNvPr id="30" name="テキスト ボックス 29">
            <a:extLst>
              <a:ext uri="{FF2B5EF4-FFF2-40B4-BE49-F238E27FC236}">
                <a16:creationId xmlns:a16="http://schemas.microsoft.com/office/drawing/2014/main" id="{7441D696-CB39-487B-2361-ABD41C4E99FC}"/>
              </a:ext>
            </a:extLst>
          </p:cNvPr>
          <p:cNvSpPr txBox="1"/>
          <p:nvPr/>
        </p:nvSpPr>
        <p:spPr>
          <a:xfrm>
            <a:off x="3114770" y="4942708"/>
            <a:ext cx="2170353" cy="1848583"/>
          </a:xfrm>
          <a:prstGeom prst="rect">
            <a:avLst/>
          </a:prstGeom>
          <a:noFill/>
        </p:spPr>
        <p:txBody>
          <a:bodyPr wrap="square" rtlCol="0">
            <a:spAutoFit/>
          </a:bodyPr>
          <a:lstStyle/>
          <a:p>
            <a:pPr>
              <a:lnSpc>
                <a:spcPct val="150000"/>
              </a:lnSpc>
            </a:pPr>
            <a:r>
              <a:rPr lang="ja-JP" altLang="en-US" sz="1100" dirty="0">
                <a:solidFill>
                  <a:srgbClr val="374151"/>
                </a:solidFill>
                <a:latin typeface="メイリオ" panose="020B0604030504040204" pitchFamily="50" charset="-128"/>
                <a:ea typeface="メイリオ" panose="020B0604030504040204" pitchFamily="50" charset="-128"/>
              </a:rPr>
              <a:t>後方からの視認性を上げるための赤い反射板もしくはフラッシュライトのが正しい位置に装着され機能をはたすかの確認を行って下さい。こちらも自転車の車両規定に義務として書かれています。</a:t>
            </a:r>
            <a:endParaRPr kumimoji="1" lang="ja-JP" altLang="en-US" sz="1100" dirty="0">
              <a:latin typeface="メイリオ" panose="020B0604030504040204" pitchFamily="50" charset="-128"/>
              <a:ea typeface="メイリオ" panose="020B0604030504040204" pitchFamily="50" charset="-128"/>
            </a:endParaRPr>
          </a:p>
        </p:txBody>
      </p:sp>
      <p:sp>
        <p:nvSpPr>
          <p:cNvPr id="31" name="テキスト ボックス 30">
            <a:extLst>
              <a:ext uri="{FF2B5EF4-FFF2-40B4-BE49-F238E27FC236}">
                <a16:creationId xmlns:a16="http://schemas.microsoft.com/office/drawing/2014/main" id="{8DC6D6FA-85EE-86AB-C323-05B172680B81}"/>
              </a:ext>
            </a:extLst>
          </p:cNvPr>
          <p:cNvSpPr txBox="1"/>
          <p:nvPr/>
        </p:nvSpPr>
        <p:spPr>
          <a:xfrm>
            <a:off x="709272" y="4457115"/>
            <a:ext cx="2226788" cy="307777"/>
          </a:xfrm>
          <a:prstGeom prst="rect">
            <a:avLst/>
          </a:prstGeom>
          <a:solidFill>
            <a:schemeClr val="tx1">
              <a:lumMod val="65000"/>
              <a:lumOff val="35000"/>
            </a:schemeClr>
          </a:solidFill>
        </p:spPr>
        <p:txBody>
          <a:bodyPr wrap="square" rtlCol="0" anchor="ctr">
            <a:spAutoFit/>
          </a:bodyPr>
          <a:lstStyle/>
          <a:p>
            <a:pPr algn="ctr"/>
            <a:r>
              <a:rPr lang="ja-JP" altLang="en-US" sz="1400" dirty="0">
                <a:solidFill>
                  <a:schemeClr val="bg1"/>
                </a:solidFill>
                <a:latin typeface="メイリオ" panose="020B0604030504040204" pitchFamily="50" charset="-128"/>
                <a:ea typeface="メイリオ" panose="020B0604030504040204" pitchFamily="50" charset="-128"/>
              </a:rPr>
              <a:t>ライトの確認</a:t>
            </a:r>
            <a:endParaRPr kumimoji="1" lang="ja-JP" altLang="en-US" sz="1400" dirty="0">
              <a:solidFill>
                <a:schemeClr val="bg1"/>
              </a:solidFill>
              <a:latin typeface="メイリオ" panose="020B0604030504040204" pitchFamily="50" charset="-128"/>
              <a:ea typeface="メイリオ" panose="020B0604030504040204" pitchFamily="50" charset="-128"/>
            </a:endParaRPr>
          </a:p>
        </p:txBody>
      </p:sp>
      <p:sp>
        <p:nvSpPr>
          <p:cNvPr id="32" name="テキスト ボックス 31">
            <a:extLst>
              <a:ext uri="{FF2B5EF4-FFF2-40B4-BE49-F238E27FC236}">
                <a16:creationId xmlns:a16="http://schemas.microsoft.com/office/drawing/2014/main" id="{7C61678A-974D-15C6-D0F0-3F6986F5DF11}"/>
              </a:ext>
            </a:extLst>
          </p:cNvPr>
          <p:cNvSpPr txBox="1"/>
          <p:nvPr/>
        </p:nvSpPr>
        <p:spPr>
          <a:xfrm>
            <a:off x="3114772" y="4457115"/>
            <a:ext cx="2170352" cy="307777"/>
          </a:xfrm>
          <a:prstGeom prst="rect">
            <a:avLst/>
          </a:prstGeom>
          <a:solidFill>
            <a:schemeClr val="tx1">
              <a:lumMod val="65000"/>
              <a:lumOff val="35000"/>
            </a:schemeClr>
          </a:solidFill>
        </p:spPr>
        <p:txBody>
          <a:bodyPr wrap="square" rtlCol="0" anchor="ctr">
            <a:spAutoFit/>
          </a:bodyPr>
          <a:lstStyle/>
          <a:p>
            <a:pPr algn="ctr"/>
            <a:r>
              <a:rPr kumimoji="1" lang="ja-JP" altLang="en-US" sz="1400" dirty="0">
                <a:solidFill>
                  <a:schemeClr val="bg1"/>
                </a:solidFill>
                <a:latin typeface="メイリオ" panose="020B0604030504040204" pitchFamily="50" charset="-128"/>
                <a:ea typeface="メイリオ" panose="020B0604030504040204" pitchFamily="50" charset="-128"/>
              </a:rPr>
              <a:t>ブレーキの制動力</a:t>
            </a:r>
          </a:p>
        </p:txBody>
      </p:sp>
      <p:sp>
        <p:nvSpPr>
          <p:cNvPr id="33" name="テキスト ボックス 32">
            <a:extLst>
              <a:ext uri="{FF2B5EF4-FFF2-40B4-BE49-F238E27FC236}">
                <a16:creationId xmlns:a16="http://schemas.microsoft.com/office/drawing/2014/main" id="{11825CD7-458B-36C6-7C88-F63DB5EDB19C}"/>
              </a:ext>
            </a:extLst>
          </p:cNvPr>
          <p:cNvSpPr txBox="1"/>
          <p:nvPr/>
        </p:nvSpPr>
        <p:spPr>
          <a:xfrm>
            <a:off x="5476930" y="4457115"/>
            <a:ext cx="2034738" cy="307777"/>
          </a:xfrm>
          <a:prstGeom prst="rect">
            <a:avLst/>
          </a:prstGeom>
          <a:solidFill>
            <a:schemeClr val="tx1">
              <a:lumMod val="65000"/>
              <a:lumOff val="35000"/>
            </a:schemeClr>
          </a:solidFill>
        </p:spPr>
        <p:txBody>
          <a:bodyPr wrap="square" rtlCol="0" anchor="ctr">
            <a:spAutoFit/>
          </a:bodyPr>
          <a:lstStyle/>
          <a:p>
            <a:pPr algn="ctr"/>
            <a:r>
              <a:rPr kumimoji="1" lang="ja-JP" altLang="en-US" sz="1400" dirty="0">
                <a:solidFill>
                  <a:schemeClr val="bg1"/>
                </a:solidFill>
                <a:latin typeface="メイリオ" panose="020B0604030504040204" pitchFamily="50" charset="-128"/>
                <a:ea typeface="メイリオ" panose="020B0604030504040204" pitchFamily="50" charset="-128"/>
              </a:rPr>
              <a:t>空気圧のチェック</a:t>
            </a:r>
          </a:p>
        </p:txBody>
      </p:sp>
      <p:sp>
        <p:nvSpPr>
          <p:cNvPr id="34" name="テキスト ボックス 33">
            <a:extLst>
              <a:ext uri="{FF2B5EF4-FFF2-40B4-BE49-F238E27FC236}">
                <a16:creationId xmlns:a16="http://schemas.microsoft.com/office/drawing/2014/main" id="{7489DE9C-BD3A-8FBE-3B2B-E0CCC8E8127C}"/>
              </a:ext>
            </a:extLst>
          </p:cNvPr>
          <p:cNvSpPr txBox="1"/>
          <p:nvPr/>
        </p:nvSpPr>
        <p:spPr>
          <a:xfrm>
            <a:off x="6499952" y="761476"/>
            <a:ext cx="1024568" cy="369332"/>
          </a:xfrm>
          <a:prstGeom prst="rect">
            <a:avLst/>
          </a:prstGeom>
          <a:solidFill>
            <a:srgbClr val="FFC000"/>
          </a:solidFill>
          <a:ln>
            <a:solidFill>
              <a:schemeClr val="tx1"/>
            </a:solidFill>
          </a:ln>
        </p:spPr>
        <p:txBody>
          <a:bodyPr wrap="square" rtlCol="0" anchor="ctr">
            <a:spAutoFit/>
          </a:bodyPr>
          <a:lstStyle/>
          <a:p>
            <a:pPr algn="ctr"/>
            <a:r>
              <a:rPr kumimoji="1" lang="ja-JP" altLang="en-US" dirty="0"/>
              <a:t>実践 </a:t>
            </a:r>
            <a:r>
              <a:rPr kumimoji="1" lang="en-US" altLang="ja-JP" dirty="0"/>
              <a:t>1</a:t>
            </a:r>
            <a:endParaRPr kumimoji="1" lang="ja-JP" altLang="en-US" dirty="0"/>
          </a:p>
        </p:txBody>
      </p:sp>
      <p:sp>
        <p:nvSpPr>
          <p:cNvPr id="35" name="テキスト ボックス 34">
            <a:extLst>
              <a:ext uri="{FF2B5EF4-FFF2-40B4-BE49-F238E27FC236}">
                <a16:creationId xmlns:a16="http://schemas.microsoft.com/office/drawing/2014/main" id="{6831DA3E-C531-5D43-5120-F8EF3FACEDD5}"/>
              </a:ext>
            </a:extLst>
          </p:cNvPr>
          <p:cNvSpPr txBox="1"/>
          <p:nvPr/>
        </p:nvSpPr>
        <p:spPr>
          <a:xfrm>
            <a:off x="5476929" y="4908285"/>
            <a:ext cx="2170353" cy="1848583"/>
          </a:xfrm>
          <a:prstGeom prst="rect">
            <a:avLst/>
          </a:prstGeom>
          <a:noFill/>
        </p:spPr>
        <p:txBody>
          <a:bodyPr wrap="square" rtlCol="0">
            <a:spAutoFit/>
          </a:bodyPr>
          <a:lstStyle/>
          <a:p>
            <a:pPr>
              <a:lnSpc>
                <a:spcPct val="150000"/>
              </a:lnSpc>
            </a:pPr>
            <a:r>
              <a:rPr kumimoji="1" lang="ja-JP" altLang="en-US" sz="1100" dirty="0">
                <a:solidFill>
                  <a:srgbClr val="374151"/>
                </a:solidFill>
                <a:latin typeface="メイリオ" panose="020B0604030504040204" pitchFamily="50" charset="-128"/>
                <a:ea typeface="メイリオ" panose="020B0604030504040204" pitchFamily="50" charset="-128"/>
              </a:rPr>
              <a:t>自転車の空気圧の管理は、乗る前（ツアー当日）に必ず行って下さい。指定圧を専門家に確認してゲージ付きの空気入れで、管理して下さい。適正な空気圧は、安全性、パンクのリスク、乗り心地が改善します。</a:t>
            </a:r>
            <a:endParaRPr kumimoji="1" lang="ja-JP" altLang="en-US" sz="1100" dirty="0">
              <a:latin typeface="メイリオ" panose="020B0604030504040204" pitchFamily="50" charset="-128"/>
              <a:ea typeface="メイリオ" panose="020B0604030504040204" pitchFamily="50" charset="-128"/>
            </a:endParaRPr>
          </a:p>
        </p:txBody>
      </p:sp>
      <p:sp>
        <p:nvSpPr>
          <p:cNvPr id="41" name="テキスト ボックス 40">
            <a:extLst>
              <a:ext uri="{FF2B5EF4-FFF2-40B4-BE49-F238E27FC236}">
                <a16:creationId xmlns:a16="http://schemas.microsoft.com/office/drawing/2014/main" id="{3CE01C47-AB76-C8B6-815A-A4FB5E3B06D2}"/>
              </a:ext>
            </a:extLst>
          </p:cNvPr>
          <p:cNvSpPr txBox="1"/>
          <p:nvPr/>
        </p:nvSpPr>
        <p:spPr>
          <a:xfrm>
            <a:off x="7703474" y="4956704"/>
            <a:ext cx="4084231" cy="1848583"/>
          </a:xfrm>
          <a:prstGeom prst="rect">
            <a:avLst/>
          </a:prstGeom>
          <a:noFill/>
        </p:spPr>
        <p:txBody>
          <a:bodyPr wrap="square" rtlCol="0">
            <a:spAutoFit/>
          </a:bodyPr>
          <a:lstStyle/>
          <a:p>
            <a:pPr>
              <a:lnSpc>
                <a:spcPct val="150000"/>
              </a:lnSpc>
            </a:pPr>
            <a:r>
              <a:rPr lang="ja-JP" altLang="en-US" sz="1100" dirty="0">
                <a:solidFill>
                  <a:srgbClr val="374151"/>
                </a:solidFill>
                <a:latin typeface="メイリオ" panose="020B0604030504040204" pitchFamily="50" charset="-128"/>
                <a:ea typeface="メイリオ" panose="020B0604030504040204" pitchFamily="50" charset="-128"/>
              </a:rPr>
              <a:t>スポーツ用の自転車は容易に前後のホイールを着脱することが出来ますが、反面ホイールのフレームへの固定が緩みやすくなっています。固定ネジやレバーの締め直しを置かない緩みが無いかの確認をして下さい。ホイールの固定方法は自転車に応じて異なりますので、専門家に確認してツアーで使う自転車においては自分でホイールの着脱が出来るようにトレーニングを行って下さい。</a:t>
            </a:r>
            <a:endParaRPr kumimoji="1" lang="ja-JP" altLang="en-US" sz="1100" dirty="0">
              <a:latin typeface="メイリオ" panose="020B0604030504040204" pitchFamily="50" charset="-128"/>
              <a:ea typeface="メイリオ" panose="020B0604030504040204" pitchFamily="50" charset="-128"/>
            </a:endParaRPr>
          </a:p>
        </p:txBody>
      </p:sp>
      <p:pic>
        <p:nvPicPr>
          <p:cNvPr id="44" name="図 43" descr="バイクのハンドル&#10;&#10;中程度の精度で自動的に生成された説明">
            <a:extLst>
              <a:ext uri="{FF2B5EF4-FFF2-40B4-BE49-F238E27FC236}">
                <a16:creationId xmlns:a16="http://schemas.microsoft.com/office/drawing/2014/main" id="{17A08D47-A56E-465E-ED7F-01349436E9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274" y="1265580"/>
            <a:ext cx="2226788" cy="3026755"/>
          </a:xfrm>
          <a:prstGeom prst="rect">
            <a:avLst/>
          </a:prstGeom>
        </p:spPr>
      </p:pic>
      <p:pic>
        <p:nvPicPr>
          <p:cNvPr id="46" name="図 45" descr="屋外, 自転車, 座る, 駐車 が含まれている画像&#10;&#10;自動的に生成された説明">
            <a:extLst>
              <a:ext uri="{FF2B5EF4-FFF2-40B4-BE49-F238E27FC236}">
                <a16:creationId xmlns:a16="http://schemas.microsoft.com/office/drawing/2014/main" id="{79B3CBB9-12C2-0BA7-BB84-88D4A0C9B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4770" y="1279787"/>
            <a:ext cx="2170353" cy="3022414"/>
          </a:xfrm>
          <a:prstGeom prst="rect">
            <a:avLst/>
          </a:prstGeom>
        </p:spPr>
      </p:pic>
      <p:pic>
        <p:nvPicPr>
          <p:cNvPr id="48" name="図 47" descr="歩道で自転車に乗っている男性&#10;&#10;自動的に生成された説明">
            <a:extLst>
              <a:ext uri="{FF2B5EF4-FFF2-40B4-BE49-F238E27FC236}">
                <a16:creationId xmlns:a16="http://schemas.microsoft.com/office/drawing/2014/main" id="{2C46B6D1-68B0-3DA7-2A3B-BE01324E39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4076" y="1277617"/>
            <a:ext cx="2047591" cy="3002680"/>
          </a:xfrm>
          <a:prstGeom prst="rect">
            <a:avLst/>
          </a:prstGeom>
        </p:spPr>
      </p:pic>
      <p:pic>
        <p:nvPicPr>
          <p:cNvPr id="50" name="図 49" descr="屋外, 自転車, 犬, 持つ が含まれている画像&#10;&#10;自動的に生成された説明">
            <a:extLst>
              <a:ext uri="{FF2B5EF4-FFF2-40B4-BE49-F238E27FC236}">
                <a16:creationId xmlns:a16="http://schemas.microsoft.com/office/drawing/2014/main" id="{6C05F210-21A1-F3EB-BF41-5E9C328BDA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8291" y="1289655"/>
            <a:ext cx="1978287" cy="3002680"/>
          </a:xfrm>
          <a:prstGeom prst="rect">
            <a:avLst/>
          </a:prstGeom>
        </p:spPr>
      </p:pic>
      <p:sp>
        <p:nvSpPr>
          <p:cNvPr id="40" name="矢印: 右 39">
            <a:extLst>
              <a:ext uri="{FF2B5EF4-FFF2-40B4-BE49-F238E27FC236}">
                <a16:creationId xmlns:a16="http://schemas.microsoft.com/office/drawing/2014/main" id="{95F5E17E-4BBA-3F26-9B08-08A7D263A42A}"/>
              </a:ext>
            </a:extLst>
          </p:cNvPr>
          <p:cNvSpPr/>
          <p:nvPr/>
        </p:nvSpPr>
        <p:spPr>
          <a:xfrm rot="14221122">
            <a:off x="8828721" y="2880539"/>
            <a:ext cx="350900" cy="2281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2" name="図 51" descr="自転車, 屋外, ホイール, 犬 が含まれている画像&#10;&#10;自動的に生成された説明">
            <a:extLst>
              <a:ext uri="{FF2B5EF4-FFF2-40B4-BE49-F238E27FC236}">
                <a16:creationId xmlns:a16="http://schemas.microsoft.com/office/drawing/2014/main" id="{C603DB47-A006-5991-70E5-4539317ADF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45589" y="1271877"/>
            <a:ext cx="1978286" cy="3008420"/>
          </a:xfrm>
          <a:prstGeom prst="rect">
            <a:avLst/>
          </a:prstGeom>
        </p:spPr>
      </p:pic>
      <p:sp>
        <p:nvSpPr>
          <p:cNvPr id="54" name="テキスト ボックス 53">
            <a:extLst>
              <a:ext uri="{FF2B5EF4-FFF2-40B4-BE49-F238E27FC236}">
                <a16:creationId xmlns:a16="http://schemas.microsoft.com/office/drawing/2014/main" id="{5360D00F-A69C-0EE3-4162-BAD9DB0E88C2}"/>
              </a:ext>
            </a:extLst>
          </p:cNvPr>
          <p:cNvSpPr txBox="1"/>
          <p:nvPr/>
        </p:nvSpPr>
        <p:spPr>
          <a:xfrm>
            <a:off x="7703474" y="4450791"/>
            <a:ext cx="4084232" cy="307777"/>
          </a:xfrm>
          <a:prstGeom prst="rect">
            <a:avLst/>
          </a:prstGeom>
          <a:solidFill>
            <a:schemeClr val="tx1">
              <a:lumMod val="65000"/>
              <a:lumOff val="35000"/>
            </a:schemeClr>
          </a:solidFill>
        </p:spPr>
        <p:txBody>
          <a:bodyPr wrap="square" rtlCol="0" anchor="ctr">
            <a:spAutoFit/>
          </a:bodyPr>
          <a:lstStyle/>
          <a:p>
            <a:pPr algn="ctr"/>
            <a:r>
              <a:rPr lang="ja-JP" altLang="en-US" sz="1400" dirty="0">
                <a:solidFill>
                  <a:schemeClr val="bg1"/>
                </a:solidFill>
                <a:latin typeface="メイリオ" panose="020B0604030504040204" pitchFamily="50" charset="-128"/>
                <a:ea typeface="メイリオ" panose="020B0604030504040204" pitchFamily="50" charset="-128"/>
              </a:rPr>
              <a:t>前後輪の固定確認</a:t>
            </a:r>
            <a:endParaRPr kumimoji="1" lang="ja-JP" altLang="en-US" sz="1400" dirty="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1943649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D6BAB-C572-FDE1-42D9-EA9076020F3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6031B41-C79B-D257-B3CD-63D76ABE0435}"/>
              </a:ext>
            </a:extLst>
          </p:cNvPr>
          <p:cNvSpPr>
            <a:spLocks noGrp="1"/>
          </p:cNvSpPr>
          <p:nvPr>
            <p:ph type="title"/>
          </p:nvPr>
        </p:nvSpPr>
        <p:spPr>
          <a:xfrm>
            <a:off x="0" y="196101"/>
            <a:ext cx="12192000" cy="431860"/>
          </a:xfrm>
          <a:solidFill>
            <a:schemeClr val="tx1"/>
          </a:solidFill>
        </p:spPr>
        <p:txBody>
          <a:bodyPr>
            <a:noAutofit/>
          </a:bodyPr>
          <a:lstStyle/>
          <a:p>
            <a:r>
              <a:rPr kumimoji="1" lang="en-US" altLang="ja-JP" sz="2400" dirty="0">
                <a:solidFill>
                  <a:schemeClr val="bg1"/>
                </a:solidFill>
                <a:latin typeface="BIZ UDPゴシック" panose="020B0400000000000000" pitchFamily="50" charset="-128"/>
                <a:ea typeface="BIZ UDPゴシック" panose="020B0400000000000000" pitchFamily="50" charset="-128"/>
              </a:rPr>
              <a:t>  </a:t>
            </a:r>
            <a:r>
              <a:rPr kumimoji="1" lang="ja-JP" altLang="en-US" sz="2400" dirty="0">
                <a:solidFill>
                  <a:schemeClr val="bg1"/>
                </a:solidFill>
                <a:latin typeface="BIZ UDPゴシック" panose="020B0400000000000000" pitchFamily="50" charset="-128"/>
                <a:ea typeface="BIZ UDPゴシック" panose="020B0400000000000000" pitchFamily="50" charset="-128"/>
              </a:rPr>
              <a:t>サイズの選び方とサドルの高さの調整</a:t>
            </a:r>
          </a:p>
        </p:txBody>
      </p:sp>
      <p:sp>
        <p:nvSpPr>
          <p:cNvPr id="6" name="テキスト ボックス 5">
            <a:extLst>
              <a:ext uri="{FF2B5EF4-FFF2-40B4-BE49-F238E27FC236}">
                <a16:creationId xmlns:a16="http://schemas.microsoft.com/office/drawing/2014/main" id="{4D3DC8F9-3507-11B5-591B-EAEAF297E0C4}"/>
              </a:ext>
            </a:extLst>
          </p:cNvPr>
          <p:cNvSpPr txBox="1"/>
          <p:nvPr/>
        </p:nvSpPr>
        <p:spPr>
          <a:xfrm>
            <a:off x="1000419" y="818004"/>
            <a:ext cx="4867946" cy="369332"/>
          </a:xfrm>
          <a:prstGeom prst="rect">
            <a:avLst/>
          </a:prstGeom>
          <a:no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参加者の身長に応じ適正な</a:t>
            </a:r>
            <a:r>
              <a:rPr kumimoji="1" lang="en-US" altLang="ja-JP" dirty="0">
                <a:latin typeface="BIZ UDPゴシック" panose="020B0400000000000000" pitchFamily="50" charset="-128"/>
                <a:ea typeface="BIZ UDPゴシック" panose="020B0400000000000000" pitchFamily="50" charset="-128"/>
              </a:rPr>
              <a:t>BIKE</a:t>
            </a:r>
            <a:r>
              <a:rPr kumimoji="1" lang="ja-JP" altLang="en-US" dirty="0">
                <a:latin typeface="BIZ UDPゴシック" panose="020B0400000000000000" pitchFamily="50" charset="-128"/>
                <a:ea typeface="BIZ UDPゴシック" panose="020B0400000000000000" pitchFamily="50" charset="-128"/>
              </a:rPr>
              <a:t>サイズ選び</a:t>
            </a:r>
          </a:p>
        </p:txBody>
      </p:sp>
      <p:pic>
        <p:nvPicPr>
          <p:cNvPr id="1026" name="Picture 2" descr="ESCAPE R E+">
            <a:extLst>
              <a:ext uri="{FF2B5EF4-FFF2-40B4-BE49-F238E27FC236}">
                <a16:creationId xmlns:a16="http://schemas.microsoft.com/office/drawing/2014/main" id="{A3AC7D62-DCE2-31B9-F810-8CCDBDC890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240" y="1470342"/>
            <a:ext cx="2457738" cy="140349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表 2">
            <a:extLst>
              <a:ext uri="{FF2B5EF4-FFF2-40B4-BE49-F238E27FC236}">
                <a16:creationId xmlns:a16="http://schemas.microsoft.com/office/drawing/2014/main" id="{9E4EE757-D6E2-D6A5-DE3B-144ACBE16171}"/>
              </a:ext>
            </a:extLst>
          </p:cNvPr>
          <p:cNvGraphicFramePr>
            <a:graphicFrameLocks noGrp="1"/>
          </p:cNvGraphicFramePr>
          <p:nvPr>
            <p:extLst>
              <p:ext uri="{D42A27DB-BD31-4B8C-83A1-F6EECF244321}">
                <p14:modId xmlns:p14="http://schemas.microsoft.com/office/powerpoint/2010/main" val="3313010448"/>
              </p:ext>
            </p:extLst>
          </p:nvPr>
        </p:nvGraphicFramePr>
        <p:xfrm>
          <a:off x="4132162" y="1571043"/>
          <a:ext cx="3148314" cy="1559880"/>
        </p:xfrm>
        <a:graphic>
          <a:graphicData uri="http://schemas.openxmlformats.org/drawingml/2006/table">
            <a:tbl>
              <a:tblPr firstRow="1" bandRow="1">
                <a:tableStyleId>{073A0DAA-6AF3-43AB-8588-CEC1D06C72B9}</a:tableStyleId>
              </a:tblPr>
              <a:tblGrid>
                <a:gridCol w="1325208">
                  <a:extLst>
                    <a:ext uri="{9D8B030D-6E8A-4147-A177-3AD203B41FA5}">
                      <a16:colId xmlns:a16="http://schemas.microsoft.com/office/drawing/2014/main" val="1683216123"/>
                    </a:ext>
                  </a:extLst>
                </a:gridCol>
                <a:gridCol w="1823106">
                  <a:extLst>
                    <a:ext uri="{9D8B030D-6E8A-4147-A177-3AD203B41FA5}">
                      <a16:colId xmlns:a16="http://schemas.microsoft.com/office/drawing/2014/main" val="2130540894"/>
                    </a:ext>
                  </a:extLst>
                </a:gridCol>
              </a:tblGrid>
              <a:tr h="365079">
                <a:tc>
                  <a:txBody>
                    <a:bodyPr/>
                    <a:lstStyle/>
                    <a:p>
                      <a:r>
                        <a:rPr kumimoji="1" lang="en-US" altLang="ja-JP" sz="1600" b="1" dirty="0">
                          <a:latin typeface="BIZ UDPゴシック" panose="020B0400000000000000" pitchFamily="50" charset="-128"/>
                          <a:ea typeface="BIZ UDPゴシック" panose="020B0400000000000000" pitchFamily="50" charset="-128"/>
                        </a:rPr>
                        <a:t>BIKE</a:t>
                      </a:r>
                      <a:r>
                        <a:rPr kumimoji="1" lang="ja-JP" altLang="en-US" sz="1600" b="1" dirty="0">
                          <a:latin typeface="BIZ UDPゴシック" panose="020B0400000000000000" pitchFamily="50" charset="-128"/>
                          <a:ea typeface="BIZ UDPゴシック" panose="020B0400000000000000" pitchFamily="50" charset="-128"/>
                        </a:rPr>
                        <a:t>サイズ</a:t>
                      </a:r>
                    </a:p>
                  </a:txBody>
                  <a:tcPr anchor="ctr"/>
                </a:tc>
                <a:tc>
                  <a:txBody>
                    <a:bodyPr/>
                    <a:lstStyle/>
                    <a:p>
                      <a:pPr algn="ctr"/>
                      <a:r>
                        <a:rPr kumimoji="1" lang="ja-JP" altLang="en-US" sz="1600" b="1" dirty="0">
                          <a:latin typeface="BIZ UDPゴシック" panose="020B0400000000000000" pitchFamily="50" charset="-128"/>
                          <a:ea typeface="BIZ UDPゴシック" panose="020B0400000000000000" pitchFamily="50" charset="-128"/>
                        </a:rPr>
                        <a:t>適応身長</a:t>
                      </a:r>
                      <a:r>
                        <a:rPr kumimoji="1" lang="en-US" altLang="ja-JP" sz="1600" b="1" dirty="0">
                          <a:latin typeface="BIZ UDPゴシック" panose="020B0400000000000000" pitchFamily="50" charset="-128"/>
                          <a:ea typeface="BIZ UDPゴシック" panose="020B0400000000000000" pitchFamily="50" charset="-128"/>
                        </a:rPr>
                        <a:t>(cm)</a:t>
                      </a:r>
                      <a:endParaRPr kumimoji="1" lang="ja-JP" altLang="en-US" sz="1600" b="1" dirty="0">
                        <a:latin typeface="BIZ UDPゴシック" panose="020B0400000000000000" pitchFamily="50" charset="-128"/>
                        <a:ea typeface="BIZ UDPゴシック" panose="020B0400000000000000" pitchFamily="50" charset="-128"/>
                      </a:endParaRPr>
                    </a:p>
                  </a:txBody>
                  <a:tcPr anchor="ctr"/>
                </a:tc>
                <a:extLst>
                  <a:ext uri="{0D108BD9-81ED-4DB2-BD59-A6C34878D82A}">
                    <a16:rowId xmlns:a16="http://schemas.microsoft.com/office/drawing/2014/main" val="3594770118"/>
                  </a:ext>
                </a:extLst>
              </a:tr>
              <a:tr h="398267">
                <a:tc>
                  <a:txBody>
                    <a:bodyPr/>
                    <a:lstStyle/>
                    <a:p>
                      <a:pPr algn="ctr"/>
                      <a:r>
                        <a:rPr kumimoji="1" lang="en-US" altLang="ja-JP" dirty="0"/>
                        <a:t>XS</a:t>
                      </a:r>
                      <a:endParaRPr kumimoji="1" lang="ja-JP" altLang="en-US" dirty="0"/>
                    </a:p>
                  </a:txBody>
                  <a:tcPr/>
                </a:tc>
                <a:tc>
                  <a:txBody>
                    <a:bodyPr/>
                    <a:lstStyle/>
                    <a:p>
                      <a:pPr algn="ctr"/>
                      <a:r>
                        <a:rPr kumimoji="1" lang="en-US" altLang="ja-JP" dirty="0"/>
                        <a:t>155</a:t>
                      </a:r>
                      <a:r>
                        <a:rPr kumimoji="1" lang="ja-JP" altLang="en-US" dirty="0"/>
                        <a:t>～</a:t>
                      </a:r>
                      <a:r>
                        <a:rPr kumimoji="1" lang="en-US" altLang="ja-JP" dirty="0"/>
                        <a:t>170</a:t>
                      </a:r>
                      <a:endParaRPr kumimoji="1" lang="ja-JP" altLang="en-US" dirty="0"/>
                    </a:p>
                  </a:txBody>
                  <a:tcPr/>
                </a:tc>
                <a:extLst>
                  <a:ext uri="{0D108BD9-81ED-4DB2-BD59-A6C34878D82A}">
                    <a16:rowId xmlns:a16="http://schemas.microsoft.com/office/drawing/2014/main" val="4171692190"/>
                  </a:ext>
                </a:extLst>
              </a:tr>
              <a:tr h="398267">
                <a:tc>
                  <a:txBody>
                    <a:bodyPr/>
                    <a:lstStyle/>
                    <a:p>
                      <a:pPr algn="ctr"/>
                      <a:r>
                        <a:rPr kumimoji="1" lang="en-US" altLang="ja-JP" dirty="0"/>
                        <a:t>S</a:t>
                      </a:r>
                      <a:endParaRPr kumimoji="1" lang="ja-JP"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dirty="0"/>
                        <a:t>160</a:t>
                      </a:r>
                      <a:r>
                        <a:rPr kumimoji="1" lang="ja-JP" altLang="en-US" dirty="0"/>
                        <a:t>～</a:t>
                      </a:r>
                      <a:r>
                        <a:rPr kumimoji="1" lang="en-US" altLang="ja-JP" dirty="0"/>
                        <a:t>180</a:t>
                      </a:r>
                      <a:endParaRPr kumimoji="1" lang="ja-JP" altLang="en-US" dirty="0"/>
                    </a:p>
                  </a:txBody>
                  <a:tcPr/>
                </a:tc>
                <a:extLst>
                  <a:ext uri="{0D108BD9-81ED-4DB2-BD59-A6C34878D82A}">
                    <a16:rowId xmlns:a16="http://schemas.microsoft.com/office/drawing/2014/main" val="1184038089"/>
                  </a:ext>
                </a:extLst>
              </a:tr>
              <a:tr h="398267">
                <a:tc>
                  <a:txBody>
                    <a:bodyPr/>
                    <a:lstStyle/>
                    <a:p>
                      <a:pPr algn="ctr"/>
                      <a:r>
                        <a:rPr kumimoji="1" lang="en-US" altLang="ja-JP" dirty="0"/>
                        <a:t>M</a:t>
                      </a:r>
                      <a:endParaRPr kumimoji="1" lang="ja-JP"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dirty="0"/>
                        <a:t>175</a:t>
                      </a:r>
                      <a:r>
                        <a:rPr kumimoji="1" lang="ja-JP" altLang="en-US" dirty="0"/>
                        <a:t>～</a:t>
                      </a:r>
                      <a:r>
                        <a:rPr kumimoji="1" lang="en-US" altLang="ja-JP" dirty="0"/>
                        <a:t>190</a:t>
                      </a:r>
                      <a:endParaRPr kumimoji="1" lang="ja-JP" altLang="en-US" dirty="0"/>
                    </a:p>
                  </a:txBody>
                  <a:tcPr/>
                </a:tc>
                <a:extLst>
                  <a:ext uri="{0D108BD9-81ED-4DB2-BD59-A6C34878D82A}">
                    <a16:rowId xmlns:a16="http://schemas.microsoft.com/office/drawing/2014/main" val="4077521356"/>
                  </a:ext>
                </a:extLst>
              </a:tr>
            </a:tbl>
          </a:graphicData>
        </a:graphic>
      </p:graphicFrame>
      <p:sp>
        <p:nvSpPr>
          <p:cNvPr id="4" name="テキスト ボックス 3">
            <a:extLst>
              <a:ext uri="{FF2B5EF4-FFF2-40B4-BE49-F238E27FC236}">
                <a16:creationId xmlns:a16="http://schemas.microsoft.com/office/drawing/2014/main" id="{8558AB0B-D06B-3553-19DD-1070051DB397}"/>
              </a:ext>
            </a:extLst>
          </p:cNvPr>
          <p:cNvSpPr txBox="1"/>
          <p:nvPr/>
        </p:nvSpPr>
        <p:spPr>
          <a:xfrm>
            <a:off x="844952" y="2920138"/>
            <a:ext cx="3148314" cy="307777"/>
          </a:xfrm>
          <a:prstGeom prst="rect">
            <a:avLst/>
          </a:prstGeom>
          <a:noFill/>
        </p:spPr>
        <p:txBody>
          <a:bodyPr wrap="square" rtlCol="0">
            <a:spAutoFit/>
          </a:bodyPr>
          <a:lstStyle/>
          <a:p>
            <a:pPr algn="ctr"/>
            <a:r>
              <a:rPr kumimoji="1" lang="en-US" altLang="ja-JP" sz="1400" dirty="0">
                <a:latin typeface="BIZ UDPゴシック" panose="020B0400000000000000" pitchFamily="50" charset="-128"/>
                <a:ea typeface="BIZ UDPゴシック" panose="020B0400000000000000" pitchFamily="50" charset="-128"/>
              </a:rPr>
              <a:t>(</a:t>
            </a:r>
            <a:r>
              <a:rPr kumimoji="1" lang="ja-JP" altLang="en-US" sz="1400" dirty="0">
                <a:latin typeface="BIZ UDPゴシック" panose="020B0400000000000000" pitchFamily="50" charset="-128"/>
                <a:ea typeface="BIZ UDPゴシック" panose="020B0400000000000000" pitchFamily="50" charset="-128"/>
              </a:rPr>
              <a:t>例</a:t>
            </a:r>
            <a:r>
              <a:rPr kumimoji="1" lang="en-US" altLang="ja-JP" sz="1400" dirty="0">
                <a:latin typeface="BIZ UDPゴシック" panose="020B0400000000000000" pitchFamily="50" charset="-128"/>
                <a:ea typeface="BIZ UDPゴシック" panose="020B0400000000000000" pitchFamily="50" charset="-128"/>
              </a:rPr>
              <a:t>)  GIANT ESCAPE R-E+</a:t>
            </a:r>
            <a:endParaRPr kumimoji="1" lang="ja-JP" altLang="en-US" sz="1400" dirty="0">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F4B81E98-B2C4-37C2-2B2F-E17DBAE7B7C6}"/>
              </a:ext>
            </a:extLst>
          </p:cNvPr>
          <p:cNvSpPr txBox="1"/>
          <p:nvPr/>
        </p:nvSpPr>
        <p:spPr>
          <a:xfrm>
            <a:off x="5359078" y="1305773"/>
            <a:ext cx="2060294" cy="261610"/>
          </a:xfrm>
          <a:prstGeom prst="rect">
            <a:avLst/>
          </a:prstGeom>
          <a:noFill/>
        </p:spPr>
        <p:txBody>
          <a:bodyPr wrap="square" rtlCol="0">
            <a:spAutoFit/>
          </a:bodyPr>
          <a:lstStyle/>
          <a:p>
            <a:pPr algn="ctr"/>
            <a:r>
              <a:rPr kumimoji="1" lang="en-US" altLang="ja-JP" sz="1100" dirty="0">
                <a:latin typeface="BIZ UDPゴシック" panose="020B0400000000000000" pitchFamily="50" charset="-128"/>
                <a:ea typeface="BIZ UDPゴシック" panose="020B0400000000000000" pitchFamily="50" charset="-128"/>
              </a:rPr>
              <a:t>GIANT </a:t>
            </a:r>
            <a:r>
              <a:rPr kumimoji="1" lang="ja-JP" altLang="en-US" sz="1100" dirty="0">
                <a:latin typeface="BIZ UDPゴシック" panose="020B0400000000000000" pitchFamily="50" charset="-128"/>
                <a:ea typeface="BIZ UDPゴシック" panose="020B0400000000000000" pitchFamily="50" charset="-128"/>
              </a:rPr>
              <a:t>ホームページ引用</a:t>
            </a:r>
          </a:p>
        </p:txBody>
      </p:sp>
      <p:sp>
        <p:nvSpPr>
          <p:cNvPr id="7" name="テキスト ボックス 6">
            <a:extLst>
              <a:ext uri="{FF2B5EF4-FFF2-40B4-BE49-F238E27FC236}">
                <a16:creationId xmlns:a16="http://schemas.microsoft.com/office/drawing/2014/main" id="{477A911D-3A73-1B4E-C80D-A4EB81A1B17A}"/>
              </a:ext>
            </a:extLst>
          </p:cNvPr>
          <p:cNvSpPr txBox="1"/>
          <p:nvPr/>
        </p:nvSpPr>
        <p:spPr>
          <a:xfrm>
            <a:off x="7672063" y="1272763"/>
            <a:ext cx="3923818" cy="876266"/>
          </a:xfrm>
          <a:prstGeom prst="rect">
            <a:avLst/>
          </a:prstGeom>
          <a:noFill/>
        </p:spPr>
        <p:txBody>
          <a:bodyPr wrap="square" rtlCol="0">
            <a:spAutoFit/>
          </a:bodyPr>
          <a:lstStyle/>
          <a:p>
            <a:pPr>
              <a:lnSpc>
                <a:spcPct val="150000"/>
              </a:lnSpc>
            </a:pPr>
            <a:r>
              <a:rPr lang="ja-JP" altLang="en-US" sz="1200" b="0" i="0" dirty="0">
                <a:effectLst/>
                <a:latin typeface="BIZ UDPゴシック" panose="020B0400000000000000" pitchFamily="50" charset="-128"/>
                <a:ea typeface="BIZ UDPゴシック" panose="020B0400000000000000" pitchFamily="50" charset="-128"/>
              </a:rPr>
              <a:t>身体特性（身長）に応じたバイクサイズを選択することは、ライドの安全性と快適性につながり、それがサイクリングツアーの質を向上させる大きなポイントです。</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021B0BCF-3CC1-1C0A-5E54-323CB380D95E}"/>
              </a:ext>
            </a:extLst>
          </p:cNvPr>
          <p:cNvSpPr txBox="1"/>
          <p:nvPr/>
        </p:nvSpPr>
        <p:spPr>
          <a:xfrm>
            <a:off x="7672063" y="2200230"/>
            <a:ext cx="3923818" cy="879536"/>
          </a:xfrm>
          <a:prstGeom prst="rect">
            <a:avLst/>
          </a:prstGeom>
          <a:noFill/>
        </p:spPr>
        <p:txBody>
          <a:bodyPr wrap="square" rtlCol="0">
            <a:spAutoFit/>
          </a:bodyPr>
          <a:lstStyle/>
          <a:p>
            <a:pPr>
              <a:lnSpc>
                <a:spcPct val="150000"/>
              </a:lnSpc>
            </a:pPr>
            <a:r>
              <a:rPr lang="ja-JP" altLang="en-US" sz="1200" b="0" i="0" dirty="0">
                <a:effectLst/>
                <a:latin typeface="BIZ UDPゴシック" panose="020B0400000000000000" pitchFamily="50" charset="-128"/>
                <a:ea typeface="BIZ UDPゴシック" panose="020B0400000000000000" pitchFamily="50" charset="-128"/>
              </a:rPr>
              <a:t>バイクの適応身長は、メーカーや車種によって異なりますので、メーカーのホームページを確認して適切なバイクサイズを選びましょう！</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DF7B0540-787E-DE71-A256-EBDFE2199A43}"/>
              </a:ext>
            </a:extLst>
          </p:cNvPr>
          <p:cNvSpPr txBox="1"/>
          <p:nvPr/>
        </p:nvSpPr>
        <p:spPr>
          <a:xfrm>
            <a:off x="967648" y="3655353"/>
            <a:ext cx="10256704" cy="369332"/>
          </a:xfrm>
          <a:prstGeom prst="rect">
            <a:avLst/>
          </a:prstGeom>
          <a:no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適正なサドルの高さ調整　</a:t>
            </a:r>
            <a:r>
              <a:rPr kumimoji="1" lang="ja-JP" altLang="en-US" sz="1400" dirty="0">
                <a:latin typeface="BIZ UDPゴシック" panose="020B0400000000000000" pitchFamily="50" charset="-128"/>
                <a:ea typeface="BIZ UDPゴシック" panose="020B0400000000000000" pitchFamily="50" charset="-128"/>
              </a:rPr>
              <a:t>（レンタルバイクを使用したサイクリングツアー用）</a:t>
            </a:r>
            <a:endParaRPr kumimoji="1" lang="ja-JP" altLang="en-US" dirty="0">
              <a:latin typeface="BIZ UDPゴシック" panose="020B0400000000000000" pitchFamily="50" charset="-128"/>
              <a:ea typeface="BIZ UDPゴシック" panose="020B0400000000000000" pitchFamily="50" charset="-128"/>
            </a:endParaRPr>
          </a:p>
        </p:txBody>
      </p:sp>
      <p:pic>
        <p:nvPicPr>
          <p:cNvPr id="12" name="図 11" descr="自転車に乗る男性&#10;&#10;自動的に生成された説明">
            <a:extLst>
              <a:ext uri="{FF2B5EF4-FFF2-40B4-BE49-F238E27FC236}">
                <a16:creationId xmlns:a16="http://schemas.microsoft.com/office/drawing/2014/main" id="{56227496-2C80-C8E5-542B-04E6C950F0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952" y="4253489"/>
            <a:ext cx="3138487" cy="2268337"/>
          </a:xfrm>
          <a:prstGeom prst="rect">
            <a:avLst/>
          </a:prstGeom>
        </p:spPr>
      </p:pic>
      <p:pic>
        <p:nvPicPr>
          <p:cNvPr id="14" name="図 13" descr="靴を履いた足元&#10;&#10;中程度の精度で自動的に生成された説明">
            <a:extLst>
              <a:ext uri="{FF2B5EF4-FFF2-40B4-BE49-F238E27FC236}">
                <a16:creationId xmlns:a16="http://schemas.microsoft.com/office/drawing/2014/main" id="{7FB1A6E0-8F0B-49D5-9C14-FAA46EB23E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1760" y="4224365"/>
            <a:ext cx="3038716" cy="2268337"/>
          </a:xfrm>
          <a:prstGeom prst="rect">
            <a:avLst/>
          </a:prstGeom>
        </p:spPr>
      </p:pic>
      <p:sp>
        <p:nvSpPr>
          <p:cNvPr id="15" name="矢印: 上下 14">
            <a:extLst>
              <a:ext uri="{FF2B5EF4-FFF2-40B4-BE49-F238E27FC236}">
                <a16:creationId xmlns:a16="http://schemas.microsoft.com/office/drawing/2014/main" id="{BF7A2C3F-93D1-C2B3-79A8-304DED63FFEB}"/>
              </a:ext>
            </a:extLst>
          </p:cNvPr>
          <p:cNvSpPr/>
          <p:nvPr/>
        </p:nvSpPr>
        <p:spPr>
          <a:xfrm>
            <a:off x="4907666" y="5470063"/>
            <a:ext cx="312517" cy="521604"/>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78021D3D-D9DB-5767-DC63-C28E91273498}"/>
              </a:ext>
            </a:extLst>
          </p:cNvPr>
          <p:cNvSpPr txBox="1"/>
          <p:nvPr/>
        </p:nvSpPr>
        <p:spPr>
          <a:xfrm>
            <a:off x="7672063" y="4223971"/>
            <a:ext cx="3923818" cy="2261260"/>
          </a:xfrm>
          <a:prstGeom prst="rect">
            <a:avLst/>
          </a:prstGeom>
          <a:noFill/>
        </p:spPr>
        <p:txBody>
          <a:bodyPr wrap="square" rtlCol="0">
            <a:spAutoFit/>
          </a:bodyPr>
          <a:lstStyle/>
          <a:p>
            <a:pPr>
              <a:lnSpc>
                <a:spcPct val="150000"/>
              </a:lnSpc>
            </a:pPr>
            <a:r>
              <a:rPr lang="ja-JP" altLang="en-US" sz="1200" b="0" i="0" dirty="0">
                <a:effectLst/>
                <a:latin typeface="BIZ UDPゴシック" panose="020B0400000000000000" pitchFamily="50" charset="-128"/>
                <a:ea typeface="BIZ UDPゴシック" panose="020B0400000000000000" pitchFamily="50" charset="-128"/>
              </a:rPr>
              <a:t>バイクにまたがり、サドルにしっかりとお尻を乗せた状態で、 踵が地面から浮くようにサドルの高さを調整してあげてください。足の裏が全て地面についてしまうサドルの高さだと、ライド中に足への負担が大きく、疲れやすくなります。踵と地面の距離は、ライドの経験値をもとにお客様と相談して決定してください。初心者の方は怖くないと感じる程度で、踵が浮くように調整するのがポイントです。</a:t>
            </a:r>
            <a:endParaRPr kumimoji="1" lang="ja-JP" altLang="en-US" sz="1200" dirty="0">
              <a:latin typeface="BIZ UDPゴシック" panose="020B0400000000000000" pitchFamily="50" charset="-128"/>
              <a:ea typeface="BIZ UDPゴシック" panose="020B0400000000000000" pitchFamily="50" charset="-128"/>
            </a:endParaRPr>
          </a:p>
        </p:txBody>
      </p:sp>
      <p:cxnSp>
        <p:nvCxnSpPr>
          <p:cNvPr id="20" name="直線コネクタ 19">
            <a:extLst>
              <a:ext uri="{FF2B5EF4-FFF2-40B4-BE49-F238E27FC236}">
                <a16:creationId xmlns:a16="http://schemas.microsoft.com/office/drawing/2014/main" id="{1799A0D3-A02D-71A8-4C6C-47FDC88858FB}"/>
              </a:ext>
            </a:extLst>
          </p:cNvPr>
          <p:cNvCxnSpPr>
            <a:cxnSpLocks/>
          </p:cNvCxnSpPr>
          <p:nvPr/>
        </p:nvCxnSpPr>
        <p:spPr>
          <a:xfrm>
            <a:off x="1000419" y="1187336"/>
            <a:ext cx="459015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BEE2010D-F6FE-EFB5-85F7-BBCF1C167539}"/>
              </a:ext>
            </a:extLst>
          </p:cNvPr>
          <p:cNvCxnSpPr>
            <a:cxnSpLocks/>
          </p:cNvCxnSpPr>
          <p:nvPr/>
        </p:nvCxnSpPr>
        <p:spPr>
          <a:xfrm>
            <a:off x="967648" y="4024685"/>
            <a:ext cx="6544322"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3809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03959-52EE-B1A2-17B0-F2DCC325D4D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055E1B11-BAB3-4506-FB2E-94F30C36AA56}"/>
              </a:ext>
            </a:extLst>
          </p:cNvPr>
          <p:cNvSpPr>
            <a:spLocks noGrp="1"/>
          </p:cNvSpPr>
          <p:nvPr>
            <p:ph type="title"/>
          </p:nvPr>
        </p:nvSpPr>
        <p:spPr>
          <a:xfrm>
            <a:off x="0" y="196101"/>
            <a:ext cx="12192000" cy="431860"/>
          </a:xfrm>
          <a:solidFill>
            <a:schemeClr val="tx1"/>
          </a:solidFill>
        </p:spPr>
        <p:txBody>
          <a:bodyPr>
            <a:noAutofit/>
          </a:bodyPr>
          <a:lstStyle/>
          <a:p>
            <a:r>
              <a:rPr kumimoji="1" lang="en-US" altLang="ja-JP" sz="2400" dirty="0">
                <a:solidFill>
                  <a:schemeClr val="bg1"/>
                </a:solidFill>
                <a:latin typeface="BIZ UDPゴシック" panose="020B0400000000000000" pitchFamily="50" charset="-128"/>
                <a:ea typeface="BIZ UDPゴシック" panose="020B0400000000000000" pitchFamily="50" charset="-128"/>
              </a:rPr>
              <a:t>  </a:t>
            </a:r>
            <a:r>
              <a:rPr kumimoji="1" lang="ja-JP" altLang="en-US" sz="2400" dirty="0">
                <a:solidFill>
                  <a:schemeClr val="bg1"/>
                </a:solidFill>
                <a:latin typeface="BIZ UDPゴシック" panose="020B0400000000000000" pitchFamily="50" charset="-128"/>
                <a:ea typeface="BIZ UDPゴシック" panose="020B0400000000000000" pitchFamily="50" charset="-128"/>
              </a:rPr>
              <a:t>サイクリングガイドのハンドサイン</a:t>
            </a:r>
          </a:p>
        </p:txBody>
      </p:sp>
      <p:sp>
        <p:nvSpPr>
          <p:cNvPr id="6" name="テキスト ボックス 5">
            <a:extLst>
              <a:ext uri="{FF2B5EF4-FFF2-40B4-BE49-F238E27FC236}">
                <a16:creationId xmlns:a16="http://schemas.microsoft.com/office/drawing/2014/main" id="{190A4A7B-2CC7-DBAA-C54A-4CFE209B3995}"/>
              </a:ext>
            </a:extLst>
          </p:cNvPr>
          <p:cNvSpPr txBox="1"/>
          <p:nvPr/>
        </p:nvSpPr>
        <p:spPr>
          <a:xfrm>
            <a:off x="991518" y="782201"/>
            <a:ext cx="10256704" cy="369332"/>
          </a:xfrm>
          <a:prstGeom prst="rect">
            <a:avLst/>
          </a:prstGeom>
          <a:noFill/>
        </p:spPr>
        <p:txBody>
          <a:bodyPr wrap="square" rtlCol="0">
            <a:spAutoFit/>
          </a:bodyPr>
          <a:lstStyle/>
          <a:p>
            <a:r>
              <a:rPr kumimoji="1" lang="ja-JP" altLang="en-US" b="1" dirty="0">
                <a:latin typeface="BIZ UDPゴシック" panose="020B0400000000000000" pitchFamily="50" charset="-128"/>
                <a:ea typeface="BIZ UDPゴシック" panose="020B0400000000000000" pitchFamily="50" charset="-128"/>
              </a:rPr>
              <a:t>ガイドがライド中に使うハンドサインを覚えましょう！</a:t>
            </a:r>
          </a:p>
        </p:txBody>
      </p:sp>
      <p:sp>
        <p:nvSpPr>
          <p:cNvPr id="3" name="テキスト ボックス 2">
            <a:extLst>
              <a:ext uri="{FF2B5EF4-FFF2-40B4-BE49-F238E27FC236}">
                <a16:creationId xmlns:a16="http://schemas.microsoft.com/office/drawing/2014/main" id="{6E491C85-82BF-AB33-FBF1-1B886731FE2A}"/>
              </a:ext>
            </a:extLst>
          </p:cNvPr>
          <p:cNvSpPr txBox="1"/>
          <p:nvPr/>
        </p:nvSpPr>
        <p:spPr>
          <a:xfrm>
            <a:off x="859315" y="1230078"/>
            <a:ext cx="10256704" cy="599267"/>
          </a:xfrm>
          <a:prstGeom prst="rect">
            <a:avLst/>
          </a:prstGeom>
          <a:noFill/>
        </p:spPr>
        <p:txBody>
          <a:bodyPr wrap="square" rtlCol="0">
            <a:spAutoFit/>
          </a:bodyPr>
          <a:lstStyle/>
          <a:p>
            <a:pPr>
              <a:lnSpc>
                <a:spcPct val="150000"/>
              </a:lnSpc>
            </a:pPr>
            <a:r>
              <a:rPr lang="ja-JP" altLang="en-US" sz="1200" dirty="0">
                <a:latin typeface="BIZ UDPゴシック" panose="020B0400000000000000" pitchFamily="50" charset="-128"/>
                <a:ea typeface="BIZ UDPゴシック" panose="020B0400000000000000" pitchFamily="50" charset="-128"/>
              </a:rPr>
              <a:t>ハンドサインは、ガイドの後ろを走行するお客様にライドの情報を伝えて安全なライドを行う大切な情報伝達方法</a:t>
            </a:r>
            <a:r>
              <a:rPr kumimoji="1" lang="ja-JP" altLang="en-US" sz="1200" dirty="0">
                <a:latin typeface="BIZ UDPゴシック" panose="020B0400000000000000" pitchFamily="50" charset="-128"/>
                <a:ea typeface="BIZ UDPゴシック" panose="020B0400000000000000" pitchFamily="50" charset="-128"/>
              </a:rPr>
              <a:t>です。</a:t>
            </a:r>
            <a:endParaRPr kumimoji="1" lang="en-US" altLang="ja-JP" sz="1200" dirty="0">
              <a:latin typeface="BIZ UDPゴシック" panose="020B0400000000000000" pitchFamily="50" charset="-128"/>
              <a:ea typeface="BIZ UDPゴシック" panose="020B0400000000000000" pitchFamily="50" charset="-128"/>
            </a:endParaRPr>
          </a:p>
          <a:p>
            <a:pPr>
              <a:lnSpc>
                <a:spcPct val="150000"/>
              </a:lnSpc>
            </a:pPr>
            <a:r>
              <a:rPr kumimoji="1" lang="ja-JP" altLang="en-US" sz="1200" dirty="0">
                <a:latin typeface="BIZ UDPゴシック" panose="020B0400000000000000" pitchFamily="50" charset="-128"/>
                <a:ea typeface="BIZ UDPゴシック" panose="020B0400000000000000" pitchFamily="50" charset="-128"/>
              </a:rPr>
              <a:t>“伝わる”を意識してハンドサインを出す。声と併用して使うようにしましょう。</a:t>
            </a:r>
          </a:p>
        </p:txBody>
      </p:sp>
      <p:pic>
        <p:nvPicPr>
          <p:cNvPr id="5" name="図 4" descr="屋外, 建物, 道路, 人 が含まれている画像&#10;&#10;自動的に生成された説明">
            <a:extLst>
              <a:ext uri="{FF2B5EF4-FFF2-40B4-BE49-F238E27FC236}">
                <a16:creationId xmlns:a16="http://schemas.microsoft.com/office/drawing/2014/main" id="{BF8E9ADE-7460-3962-00AC-525FA26FB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315" y="2051498"/>
            <a:ext cx="1862715" cy="2751689"/>
          </a:xfrm>
          <a:prstGeom prst="rect">
            <a:avLst/>
          </a:prstGeom>
        </p:spPr>
      </p:pic>
      <p:pic>
        <p:nvPicPr>
          <p:cNvPr id="8" name="図 7" descr="屋外, 道路, 建物, ストリート が含まれている画像&#10;&#10;自動的に生成された説明">
            <a:extLst>
              <a:ext uri="{FF2B5EF4-FFF2-40B4-BE49-F238E27FC236}">
                <a16:creationId xmlns:a16="http://schemas.microsoft.com/office/drawing/2014/main" id="{8BC37783-FE8D-9037-13B4-D3B1E122C8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2028" y="2051496"/>
            <a:ext cx="1987271" cy="2709365"/>
          </a:xfrm>
          <a:prstGeom prst="rect">
            <a:avLst/>
          </a:prstGeom>
        </p:spPr>
      </p:pic>
      <p:pic>
        <p:nvPicPr>
          <p:cNvPr id="11" name="図 10" descr="屋外, 人, 建物, 道路 が含まれている画像&#10;&#10;自動的に生成された説明">
            <a:extLst>
              <a:ext uri="{FF2B5EF4-FFF2-40B4-BE49-F238E27FC236}">
                <a16:creationId xmlns:a16="http://schemas.microsoft.com/office/drawing/2014/main" id="{3835058F-391E-4C46-1ACA-822C665074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6354" y="2051496"/>
            <a:ext cx="2190799" cy="2709365"/>
          </a:xfrm>
          <a:prstGeom prst="rect">
            <a:avLst/>
          </a:prstGeom>
        </p:spPr>
      </p:pic>
      <p:pic>
        <p:nvPicPr>
          <p:cNvPr id="13" name="図 12" descr="歩道で自転車に乗っている男性&#10;&#10;低い精度で自動的に生成された説明">
            <a:extLst>
              <a:ext uri="{FF2B5EF4-FFF2-40B4-BE49-F238E27FC236}">
                <a16:creationId xmlns:a16="http://schemas.microsoft.com/office/drawing/2014/main" id="{15E1E011-B87D-38C7-8B66-CF7B17FD18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7147" y="2051496"/>
            <a:ext cx="1923574" cy="2751689"/>
          </a:xfrm>
          <a:prstGeom prst="rect">
            <a:avLst/>
          </a:prstGeom>
        </p:spPr>
      </p:pic>
      <p:pic>
        <p:nvPicPr>
          <p:cNvPr id="15" name="図 14" descr="屋外, 道路, 建物, ストリート が含まれている画像&#10;&#10;自動的に生成された説明">
            <a:extLst>
              <a:ext uri="{FF2B5EF4-FFF2-40B4-BE49-F238E27FC236}">
                <a16:creationId xmlns:a16="http://schemas.microsoft.com/office/drawing/2014/main" id="{5F32572D-F165-8E42-D87B-0D9692AAA7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90715" y="2051496"/>
            <a:ext cx="2068114" cy="2751689"/>
          </a:xfrm>
          <a:prstGeom prst="rect">
            <a:avLst/>
          </a:prstGeom>
        </p:spPr>
      </p:pic>
      <p:sp>
        <p:nvSpPr>
          <p:cNvPr id="17" name="矢印: 左右 16">
            <a:extLst>
              <a:ext uri="{FF2B5EF4-FFF2-40B4-BE49-F238E27FC236}">
                <a16:creationId xmlns:a16="http://schemas.microsoft.com/office/drawing/2014/main" id="{D11206F1-C700-3BF2-1CF9-437ABE170C95}"/>
              </a:ext>
            </a:extLst>
          </p:cNvPr>
          <p:cNvSpPr/>
          <p:nvPr/>
        </p:nvSpPr>
        <p:spPr>
          <a:xfrm rot="5400000">
            <a:off x="2175263" y="2559741"/>
            <a:ext cx="365807" cy="133320"/>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A830B5C9-193A-FF61-3DA1-E66F50A4B9BC}"/>
              </a:ext>
            </a:extLst>
          </p:cNvPr>
          <p:cNvSpPr txBox="1"/>
          <p:nvPr/>
        </p:nvSpPr>
        <p:spPr>
          <a:xfrm>
            <a:off x="848564" y="4803185"/>
            <a:ext cx="1862715" cy="2042034"/>
          </a:xfrm>
          <a:prstGeom prst="rect">
            <a:avLst/>
          </a:prstGeom>
          <a:noFill/>
          <a:ln>
            <a:noFill/>
          </a:ln>
        </p:spPr>
        <p:txBody>
          <a:bodyPr wrap="square" rtlCol="0">
            <a:spAutoFit/>
          </a:bodyPr>
          <a:lstStyle/>
          <a:p>
            <a:r>
              <a:rPr kumimoji="1" lang="ja-JP" altLang="en-US" sz="1400" b="1" dirty="0">
                <a:latin typeface="BIZ UDPゴシック" panose="020B0400000000000000" pitchFamily="50" charset="-128"/>
                <a:ea typeface="BIZ UDPゴシック" panose="020B0400000000000000" pitchFamily="50" charset="-128"/>
              </a:rPr>
              <a:t>「スタート」の合図</a:t>
            </a:r>
            <a:endParaRPr kumimoji="1" lang="en-US" altLang="ja-JP" sz="1400" b="1" dirty="0">
              <a:latin typeface="BIZ UDPゴシック" panose="020B0400000000000000" pitchFamily="50" charset="-128"/>
              <a:ea typeface="BIZ UDPゴシック" panose="020B0400000000000000" pitchFamily="50" charset="-128"/>
            </a:endParaRPr>
          </a:p>
          <a:p>
            <a:pPr>
              <a:lnSpc>
                <a:spcPct val="150000"/>
              </a:lnSpc>
            </a:pPr>
            <a:r>
              <a:rPr lang="ja-JP" altLang="en-US" sz="1100" dirty="0">
                <a:latin typeface="BIZ UDPゴシック" panose="020B0400000000000000" pitchFamily="50" charset="-128"/>
                <a:ea typeface="BIZ UDPゴシック" panose="020B0400000000000000" pitchFamily="50" charset="-128"/>
              </a:rPr>
              <a:t>右手を高く上げ前後に腕を振って前進を促します。</a:t>
            </a:r>
            <a:endParaRPr lang="en-US" altLang="ja-JP" sz="1100" dirty="0">
              <a:latin typeface="BIZ UDPゴシック" panose="020B0400000000000000" pitchFamily="50" charset="-128"/>
              <a:ea typeface="BIZ UDPゴシック" panose="020B0400000000000000" pitchFamily="50" charset="-128"/>
            </a:endParaRPr>
          </a:p>
          <a:p>
            <a:pPr>
              <a:lnSpc>
                <a:spcPct val="150000"/>
              </a:lnSpc>
            </a:pPr>
            <a:r>
              <a:rPr kumimoji="1" lang="ja-JP" altLang="en-US" sz="1100" dirty="0">
                <a:latin typeface="BIZ UDPゴシック" panose="020B0400000000000000" pitchFamily="50" charset="-128"/>
                <a:ea typeface="BIZ UDPゴシック" panose="020B0400000000000000" pitchFamily="50" charset="-128"/>
              </a:rPr>
              <a:t>「スタートします！」の声と併用して合図を出します。</a:t>
            </a:r>
            <a:endParaRPr kumimoji="1" lang="en-US" altLang="ja-JP" sz="1100" dirty="0">
              <a:latin typeface="BIZ UDPゴシック" panose="020B0400000000000000" pitchFamily="50" charset="-128"/>
              <a:ea typeface="BIZ UDPゴシック" panose="020B0400000000000000" pitchFamily="50" charset="-128"/>
            </a:endParaRPr>
          </a:p>
          <a:p>
            <a:pPr>
              <a:lnSpc>
                <a:spcPct val="150000"/>
              </a:lnSpc>
            </a:pPr>
            <a:r>
              <a:rPr lang="ja-JP" altLang="en-US" sz="1050" dirty="0">
                <a:latin typeface="BIZ UDPゴシック" panose="020B0400000000000000" pitchFamily="50" charset="-128"/>
                <a:ea typeface="BIZ UDPゴシック" panose="020B0400000000000000" pitchFamily="50" charset="-128"/>
              </a:rPr>
              <a:t>＊スタートする前に後方のお客様を確認してから合図を出しましょう。</a:t>
            </a:r>
            <a:endParaRPr kumimoji="1" lang="ja-JP" altLang="en-US" sz="1050" dirty="0">
              <a:latin typeface="BIZ UDPゴシック" panose="020B0400000000000000" pitchFamily="50" charset="-128"/>
              <a:ea typeface="BIZ UDPゴシック" panose="020B0400000000000000" pitchFamily="50" charset="-128"/>
            </a:endParaRPr>
          </a:p>
        </p:txBody>
      </p:sp>
      <p:sp>
        <p:nvSpPr>
          <p:cNvPr id="19" name="矢印: 左右 18">
            <a:extLst>
              <a:ext uri="{FF2B5EF4-FFF2-40B4-BE49-F238E27FC236}">
                <a16:creationId xmlns:a16="http://schemas.microsoft.com/office/drawing/2014/main" id="{3DEA3ACF-79B9-BEC4-133D-895EA4A8CCFD}"/>
              </a:ext>
            </a:extLst>
          </p:cNvPr>
          <p:cNvSpPr/>
          <p:nvPr/>
        </p:nvSpPr>
        <p:spPr>
          <a:xfrm rot="3914895">
            <a:off x="4254483" y="2789375"/>
            <a:ext cx="333745" cy="153633"/>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矢印: 左右 19">
            <a:extLst>
              <a:ext uri="{FF2B5EF4-FFF2-40B4-BE49-F238E27FC236}">
                <a16:creationId xmlns:a16="http://schemas.microsoft.com/office/drawing/2014/main" id="{0B624351-7DF1-609E-43BD-292B0CA92844}"/>
              </a:ext>
            </a:extLst>
          </p:cNvPr>
          <p:cNvSpPr/>
          <p:nvPr/>
        </p:nvSpPr>
        <p:spPr>
          <a:xfrm rot="6518471">
            <a:off x="5420435" y="2842627"/>
            <a:ext cx="333745" cy="153633"/>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矢印: 左右 20">
            <a:extLst>
              <a:ext uri="{FF2B5EF4-FFF2-40B4-BE49-F238E27FC236}">
                <a16:creationId xmlns:a16="http://schemas.microsoft.com/office/drawing/2014/main" id="{E7490A2C-1739-B498-5F40-92958A493F97}"/>
              </a:ext>
            </a:extLst>
          </p:cNvPr>
          <p:cNvSpPr/>
          <p:nvPr/>
        </p:nvSpPr>
        <p:spPr>
          <a:xfrm rot="5400000">
            <a:off x="9166593" y="3350523"/>
            <a:ext cx="333745" cy="153633"/>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52D573C8-BD36-68D2-96FB-198C538D6671}"/>
              </a:ext>
            </a:extLst>
          </p:cNvPr>
          <p:cNvSpPr txBox="1"/>
          <p:nvPr/>
        </p:nvSpPr>
        <p:spPr>
          <a:xfrm>
            <a:off x="2921273" y="4803185"/>
            <a:ext cx="2025087" cy="2020874"/>
          </a:xfrm>
          <a:prstGeom prst="rect">
            <a:avLst/>
          </a:prstGeom>
          <a:noFill/>
          <a:ln>
            <a:noFill/>
          </a:ln>
        </p:spPr>
        <p:txBody>
          <a:bodyPr wrap="square" rtlCol="0">
            <a:spAutoFit/>
          </a:bodyPr>
          <a:lstStyle/>
          <a:p>
            <a:r>
              <a:rPr kumimoji="1" lang="ja-JP" altLang="en-US" sz="1400" b="1" dirty="0">
                <a:latin typeface="BIZ UDPゴシック" panose="020B0400000000000000" pitchFamily="50" charset="-128"/>
                <a:ea typeface="BIZ UDPゴシック" panose="020B0400000000000000" pitchFamily="50" charset="-128"/>
              </a:rPr>
              <a:t>「右折」の合図</a:t>
            </a:r>
            <a:endParaRPr kumimoji="1" lang="en-US" altLang="ja-JP" sz="1400" b="1" dirty="0">
              <a:latin typeface="BIZ UDPゴシック" panose="020B0400000000000000" pitchFamily="50" charset="-128"/>
              <a:ea typeface="BIZ UDPゴシック" panose="020B0400000000000000" pitchFamily="50" charset="-128"/>
            </a:endParaRPr>
          </a:p>
          <a:p>
            <a:pPr>
              <a:lnSpc>
                <a:spcPct val="150000"/>
              </a:lnSpc>
            </a:pPr>
            <a:r>
              <a:rPr lang="ja-JP" altLang="en-US" sz="1100" dirty="0">
                <a:latin typeface="BIZ UDPゴシック" panose="020B0400000000000000" pitchFamily="50" charset="-128"/>
                <a:ea typeface="BIZ UDPゴシック" panose="020B0400000000000000" pitchFamily="50" charset="-128"/>
              </a:rPr>
              <a:t>右手を伸ばして右斜め上から水平な位置まで腕を動かし左折を促します。</a:t>
            </a:r>
            <a:endParaRPr lang="en-US" altLang="ja-JP" sz="1100" dirty="0">
              <a:latin typeface="BIZ UDPゴシック" panose="020B0400000000000000" pitchFamily="50" charset="-128"/>
              <a:ea typeface="BIZ UDPゴシック" panose="020B0400000000000000" pitchFamily="50" charset="-128"/>
            </a:endParaRPr>
          </a:p>
          <a:p>
            <a:pPr>
              <a:lnSpc>
                <a:spcPct val="150000"/>
              </a:lnSpc>
            </a:pPr>
            <a:r>
              <a:rPr kumimoji="1" lang="ja-JP" altLang="en-US" sz="1100" dirty="0">
                <a:latin typeface="BIZ UDPゴシック" panose="020B0400000000000000" pitchFamily="50" charset="-128"/>
                <a:ea typeface="BIZ UDPゴシック" panose="020B0400000000000000" pitchFamily="50" charset="-128"/>
              </a:rPr>
              <a:t>「右に曲がります！」の声と併用して合図を出だします。</a:t>
            </a:r>
            <a:endParaRPr kumimoji="1" lang="en-US" altLang="ja-JP" sz="1100" dirty="0">
              <a:latin typeface="BIZ UDPゴシック" panose="020B0400000000000000" pitchFamily="50" charset="-128"/>
              <a:ea typeface="BIZ UDPゴシック" panose="020B0400000000000000" pitchFamily="50" charset="-128"/>
            </a:endParaRPr>
          </a:p>
          <a:p>
            <a:pPr>
              <a:lnSpc>
                <a:spcPct val="150000"/>
              </a:lnSpc>
            </a:pPr>
            <a:r>
              <a:rPr kumimoji="1" lang="ja-JP" altLang="en-US" sz="1050" dirty="0">
                <a:latin typeface="BIZ UDPゴシック" panose="020B0400000000000000" pitchFamily="50" charset="-128"/>
                <a:ea typeface="BIZ UDPゴシック" panose="020B0400000000000000" pitchFamily="50" charset="-128"/>
              </a:rPr>
              <a:t>＊周囲を確認して安全を確認してから右折に入ります。</a:t>
            </a:r>
          </a:p>
        </p:txBody>
      </p:sp>
      <p:sp>
        <p:nvSpPr>
          <p:cNvPr id="24" name="テキスト ボックス 23">
            <a:extLst>
              <a:ext uri="{FF2B5EF4-FFF2-40B4-BE49-F238E27FC236}">
                <a16:creationId xmlns:a16="http://schemas.microsoft.com/office/drawing/2014/main" id="{6FA37593-992B-D77B-177E-262C31982D89}"/>
              </a:ext>
            </a:extLst>
          </p:cNvPr>
          <p:cNvSpPr txBox="1"/>
          <p:nvPr/>
        </p:nvSpPr>
        <p:spPr>
          <a:xfrm>
            <a:off x="7557147" y="4820442"/>
            <a:ext cx="1960445" cy="2042034"/>
          </a:xfrm>
          <a:prstGeom prst="rect">
            <a:avLst/>
          </a:prstGeom>
          <a:noFill/>
        </p:spPr>
        <p:txBody>
          <a:bodyPr wrap="square" rtlCol="0">
            <a:spAutoFit/>
          </a:bodyPr>
          <a:lstStyle/>
          <a:p>
            <a:r>
              <a:rPr kumimoji="1" lang="ja-JP" altLang="en-US" sz="1400" b="1" dirty="0">
                <a:latin typeface="BIZ UDPゴシック" panose="020B0400000000000000" pitchFamily="50" charset="-128"/>
                <a:ea typeface="BIZ UDPゴシック" panose="020B0400000000000000" pitchFamily="50" charset="-128"/>
              </a:rPr>
              <a:t>「減速」の合図</a:t>
            </a:r>
            <a:endParaRPr kumimoji="1" lang="en-US" altLang="ja-JP" sz="1400" b="1" dirty="0">
              <a:latin typeface="BIZ UDPゴシック" panose="020B0400000000000000" pitchFamily="50" charset="-128"/>
              <a:ea typeface="BIZ UDPゴシック" panose="020B0400000000000000" pitchFamily="50" charset="-128"/>
            </a:endParaRPr>
          </a:p>
          <a:p>
            <a:pPr>
              <a:lnSpc>
                <a:spcPct val="150000"/>
              </a:lnSpc>
            </a:pPr>
            <a:r>
              <a:rPr lang="ja-JP" altLang="en-US" sz="1100" dirty="0">
                <a:latin typeface="BIZ UDPゴシック" panose="020B0400000000000000" pitchFamily="50" charset="-128"/>
                <a:ea typeface="BIZ UDPゴシック" panose="020B0400000000000000" pitchFamily="50" charset="-128"/>
              </a:rPr>
              <a:t>右手を伸ばして手のひらを地面に向けます。腕を水平な位置からげ斜め下の位置まで上下に動かしますながら自らがスピードを落として走ります。危険個所や信号の停止前に出す合図です。</a:t>
            </a:r>
            <a:endParaRPr lang="en-US" altLang="ja-JP" sz="1100" dirty="0">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0D370145-CB94-F6CA-46C8-4F3746BC6B1E}"/>
              </a:ext>
            </a:extLst>
          </p:cNvPr>
          <p:cNvSpPr txBox="1"/>
          <p:nvPr/>
        </p:nvSpPr>
        <p:spPr>
          <a:xfrm>
            <a:off x="9690715" y="4803185"/>
            <a:ext cx="2052899" cy="2020874"/>
          </a:xfrm>
          <a:prstGeom prst="rect">
            <a:avLst/>
          </a:prstGeom>
          <a:noFill/>
        </p:spPr>
        <p:txBody>
          <a:bodyPr wrap="square" rtlCol="0">
            <a:spAutoFit/>
          </a:bodyPr>
          <a:lstStyle/>
          <a:p>
            <a:r>
              <a:rPr kumimoji="1" lang="ja-JP" altLang="en-US" sz="1400" b="1" dirty="0">
                <a:latin typeface="BIZ UDPゴシック" panose="020B0400000000000000" pitchFamily="50" charset="-128"/>
                <a:ea typeface="BIZ UDPゴシック" panose="020B0400000000000000" pitchFamily="50" charset="-128"/>
              </a:rPr>
              <a:t>「</a:t>
            </a:r>
            <a:r>
              <a:rPr lang="ja-JP" altLang="en-US" sz="1400" b="1" dirty="0">
                <a:latin typeface="BIZ UDPゴシック" panose="020B0400000000000000" pitchFamily="50" charset="-128"/>
                <a:ea typeface="BIZ UDPゴシック" panose="020B0400000000000000" pitchFamily="50" charset="-128"/>
              </a:rPr>
              <a:t>停止</a:t>
            </a:r>
            <a:r>
              <a:rPr kumimoji="1" lang="ja-JP" altLang="en-US" sz="1400" b="1" dirty="0">
                <a:latin typeface="BIZ UDPゴシック" panose="020B0400000000000000" pitchFamily="50" charset="-128"/>
                <a:ea typeface="BIZ UDPゴシック" panose="020B0400000000000000" pitchFamily="50" charset="-128"/>
              </a:rPr>
              <a:t>」の合図</a:t>
            </a:r>
            <a:endParaRPr kumimoji="1" lang="en-US" altLang="ja-JP" sz="1400" b="1" dirty="0">
              <a:latin typeface="BIZ UDPゴシック" panose="020B0400000000000000" pitchFamily="50" charset="-128"/>
              <a:ea typeface="BIZ UDPゴシック" panose="020B0400000000000000" pitchFamily="50" charset="-128"/>
            </a:endParaRPr>
          </a:p>
          <a:p>
            <a:pPr>
              <a:lnSpc>
                <a:spcPct val="150000"/>
              </a:lnSpc>
            </a:pPr>
            <a:r>
              <a:rPr lang="ja-JP" altLang="en-US" sz="1100" dirty="0">
                <a:latin typeface="BIZ UDPゴシック" panose="020B0400000000000000" pitchFamily="50" charset="-128"/>
                <a:ea typeface="BIZ UDPゴシック" panose="020B0400000000000000" pitchFamily="50" charset="-128"/>
              </a:rPr>
              <a:t>右手を高く上げ手のひが後ろの走行者に見えるように合図を出し停止を促します。「止まります！」の声掛けと併用して</a:t>
            </a:r>
            <a:endParaRPr lang="en-US" altLang="ja-JP" sz="1100" dirty="0">
              <a:latin typeface="BIZ UDPゴシック" panose="020B0400000000000000" pitchFamily="50" charset="-128"/>
              <a:ea typeface="BIZ UDPゴシック" panose="020B0400000000000000" pitchFamily="50" charset="-128"/>
            </a:endParaRPr>
          </a:p>
          <a:p>
            <a:pPr>
              <a:lnSpc>
                <a:spcPct val="150000"/>
              </a:lnSpc>
            </a:pPr>
            <a:r>
              <a:rPr lang="ja-JP" altLang="en-US" sz="1100" dirty="0">
                <a:latin typeface="BIZ UDPゴシック" panose="020B0400000000000000" pitchFamily="50" charset="-128"/>
                <a:ea typeface="BIZ UDPゴシック" panose="020B0400000000000000" pitchFamily="50" charset="-128"/>
              </a:rPr>
              <a:t>合図を出します。</a:t>
            </a:r>
            <a:endParaRPr lang="en-US" altLang="ja-JP" sz="1100" dirty="0">
              <a:latin typeface="BIZ UDPゴシック" panose="020B0400000000000000" pitchFamily="50" charset="-128"/>
              <a:ea typeface="BIZ UDPゴシック" panose="020B0400000000000000" pitchFamily="50" charset="-128"/>
            </a:endParaRPr>
          </a:p>
          <a:p>
            <a:pPr>
              <a:lnSpc>
                <a:spcPct val="150000"/>
              </a:lnSpc>
            </a:pPr>
            <a:r>
              <a:rPr lang="ja-JP" altLang="en-US" sz="1050" dirty="0">
                <a:latin typeface="BIZ UDPゴシック" panose="020B0400000000000000" pitchFamily="50" charset="-128"/>
                <a:ea typeface="BIZ UDPゴシック" panose="020B0400000000000000" pitchFamily="50" charset="-128"/>
              </a:rPr>
              <a:t>＊隊列が安全に止まれるスペースを確保してから止って下さい。</a:t>
            </a:r>
            <a:endParaRPr kumimoji="1" lang="ja-JP" altLang="en-US" sz="1050" dirty="0">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C1005104-2897-FB89-6E11-3997CCDAE1AB}"/>
              </a:ext>
            </a:extLst>
          </p:cNvPr>
          <p:cNvCxnSpPr/>
          <p:nvPr/>
        </p:nvCxnSpPr>
        <p:spPr>
          <a:xfrm>
            <a:off x="2820318" y="1927952"/>
            <a:ext cx="0" cy="491726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6716965D-E95D-6120-6EC2-F5130C421050}"/>
              </a:ext>
            </a:extLst>
          </p:cNvPr>
          <p:cNvCxnSpPr/>
          <p:nvPr/>
        </p:nvCxnSpPr>
        <p:spPr>
          <a:xfrm>
            <a:off x="5043890" y="1927952"/>
            <a:ext cx="0" cy="491726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8B34A66D-AC6B-B92B-2F00-69E6BB80C3AD}"/>
              </a:ext>
            </a:extLst>
          </p:cNvPr>
          <p:cNvCxnSpPr/>
          <p:nvPr/>
        </p:nvCxnSpPr>
        <p:spPr>
          <a:xfrm>
            <a:off x="7454748" y="1927952"/>
            <a:ext cx="0" cy="491726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5F59D43C-117B-422C-FEAF-D2E870252DD6}"/>
              </a:ext>
            </a:extLst>
          </p:cNvPr>
          <p:cNvCxnSpPr/>
          <p:nvPr/>
        </p:nvCxnSpPr>
        <p:spPr>
          <a:xfrm>
            <a:off x="9597072" y="1927952"/>
            <a:ext cx="0" cy="491726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30AB3960-A7E4-F873-4DD3-AA386E06085D}"/>
              </a:ext>
            </a:extLst>
          </p:cNvPr>
          <p:cNvSpPr txBox="1"/>
          <p:nvPr/>
        </p:nvSpPr>
        <p:spPr>
          <a:xfrm>
            <a:off x="5144844" y="4803185"/>
            <a:ext cx="2190799" cy="2020874"/>
          </a:xfrm>
          <a:prstGeom prst="rect">
            <a:avLst/>
          </a:prstGeom>
          <a:noFill/>
          <a:ln>
            <a:noFill/>
          </a:ln>
        </p:spPr>
        <p:txBody>
          <a:bodyPr wrap="square" rtlCol="0">
            <a:spAutoFit/>
          </a:bodyPr>
          <a:lstStyle/>
          <a:p>
            <a:r>
              <a:rPr kumimoji="1" lang="ja-JP" altLang="en-US" sz="1400" b="1" dirty="0">
                <a:latin typeface="BIZ UDPゴシック" panose="020B0400000000000000" pitchFamily="50" charset="-128"/>
                <a:ea typeface="BIZ UDPゴシック" panose="020B0400000000000000" pitchFamily="50" charset="-128"/>
              </a:rPr>
              <a:t>「左折」の合図</a:t>
            </a:r>
            <a:endParaRPr kumimoji="1" lang="en-US" altLang="ja-JP" sz="1400" b="1" dirty="0">
              <a:latin typeface="BIZ UDPゴシック" panose="020B0400000000000000" pitchFamily="50" charset="-128"/>
              <a:ea typeface="BIZ UDPゴシック" panose="020B0400000000000000" pitchFamily="50" charset="-128"/>
            </a:endParaRPr>
          </a:p>
          <a:p>
            <a:pPr>
              <a:lnSpc>
                <a:spcPct val="150000"/>
              </a:lnSpc>
            </a:pPr>
            <a:r>
              <a:rPr lang="ja-JP" altLang="en-US" sz="1100" dirty="0">
                <a:latin typeface="BIZ UDPゴシック" panose="020B0400000000000000" pitchFamily="50" charset="-128"/>
                <a:ea typeface="BIZ UDPゴシック" panose="020B0400000000000000" pitchFamily="50" charset="-128"/>
              </a:rPr>
              <a:t>左手を伸ばして右斜め上から水平な位置まで腕を動かし左折を促します。</a:t>
            </a:r>
            <a:endParaRPr lang="en-US" altLang="ja-JP" sz="1100" dirty="0">
              <a:latin typeface="BIZ UDPゴシック" panose="020B0400000000000000" pitchFamily="50" charset="-128"/>
              <a:ea typeface="BIZ UDPゴシック" panose="020B0400000000000000" pitchFamily="50" charset="-128"/>
            </a:endParaRPr>
          </a:p>
          <a:p>
            <a:pPr>
              <a:lnSpc>
                <a:spcPct val="150000"/>
              </a:lnSpc>
            </a:pPr>
            <a:r>
              <a:rPr kumimoji="1" lang="ja-JP" altLang="en-US" sz="1100" dirty="0">
                <a:latin typeface="BIZ UDPゴシック" panose="020B0400000000000000" pitchFamily="50" charset="-128"/>
                <a:ea typeface="BIZ UDPゴシック" panose="020B0400000000000000" pitchFamily="50" charset="-128"/>
              </a:rPr>
              <a:t>「</a:t>
            </a:r>
            <a:r>
              <a:rPr lang="ja-JP" altLang="en-US" sz="1100" dirty="0">
                <a:latin typeface="BIZ UDPゴシック" panose="020B0400000000000000" pitchFamily="50" charset="-128"/>
                <a:ea typeface="BIZ UDPゴシック" panose="020B0400000000000000" pitchFamily="50" charset="-128"/>
              </a:rPr>
              <a:t>左</a:t>
            </a:r>
            <a:r>
              <a:rPr kumimoji="1" lang="ja-JP" altLang="en-US" sz="1100" dirty="0">
                <a:latin typeface="BIZ UDPゴシック" panose="020B0400000000000000" pitchFamily="50" charset="-128"/>
                <a:ea typeface="BIZ UDPゴシック" panose="020B0400000000000000" pitchFamily="50" charset="-128"/>
              </a:rPr>
              <a:t>に曲がります！」の声と併用して合図を出だします。</a:t>
            </a:r>
            <a:endParaRPr kumimoji="1" lang="en-US" altLang="ja-JP" sz="1100" dirty="0">
              <a:latin typeface="BIZ UDPゴシック" panose="020B0400000000000000" pitchFamily="50" charset="-128"/>
              <a:ea typeface="BIZ UDPゴシック" panose="020B0400000000000000" pitchFamily="50" charset="-128"/>
            </a:endParaRPr>
          </a:p>
          <a:p>
            <a:pPr>
              <a:lnSpc>
                <a:spcPct val="150000"/>
              </a:lnSpc>
            </a:pPr>
            <a:r>
              <a:rPr kumimoji="1" lang="ja-JP" altLang="en-US" sz="1050" dirty="0">
                <a:latin typeface="BIZ UDPゴシック" panose="020B0400000000000000" pitchFamily="50" charset="-128"/>
                <a:ea typeface="BIZ UDPゴシック" panose="020B0400000000000000" pitchFamily="50" charset="-128"/>
              </a:rPr>
              <a:t>＊周囲を確認して安全を確認してから左折に入ります。</a:t>
            </a:r>
          </a:p>
        </p:txBody>
      </p:sp>
    </p:spTree>
    <p:extLst>
      <p:ext uri="{BB962C8B-B14F-4D97-AF65-F5344CB8AC3E}">
        <p14:creationId xmlns:p14="http://schemas.microsoft.com/office/powerpoint/2010/main" val="9631383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5DB0D-7E09-C5DB-F0D5-A554D75D6CC4}"/>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691B0E0-3329-6E11-6A7F-3AEBDF839013}"/>
              </a:ext>
            </a:extLst>
          </p:cNvPr>
          <p:cNvSpPr>
            <a:spLocks noGrp="1"/>
          </p:cNvSpPr>
          <p:nvPr>
            <p:ph type="title"/>
          </p:nvPr>
        </p:nvSpPr>
        <p:spPr>
          <a:xfrm>
            <a:off x="0" y="196101"/>
            <a:ext cx="12192000" cy="431860"/>
          </a:xfrm>
          <a:solidFill>
            <a:schemeClr val="tx1"/>
          </a:solidFill>
        </p:spPr>
        <p:txBody>
          <a:bodyPr>
            <a:noAutofit/>
          </a:bodyPr>
          <a:lstStyle/>
          <a:p>
            <a:r>
              <a:rPr kumimoji="1" lang="en-US" altLang="ja-JP" sz="2400" dirty="0">
                <a:solidFill>
                  <a:schemeClr val="bg1"/>
                </a:solidFill>
                <a:latin typeface="BIZ UDPゴシック" panose="020B0400000000000000" pitchFamily="50" charset="-128"/>
                <a:ea typeface="BIZ UDPゴシック" panose="020B0400000000000000" pitchFamily="50" charset="-128"/>
              </a:rPr>
              <a:t>  </a:t>
            </a:r>
            <a:r>
              <a:rPr kumimoji="1" lang="ja-JP" altLang="en-US" sz="2400" dirty="0">
                <a:solidFill>
                  <a:schemeClr val="bg1"/>
                </a:solidFill>
                <a:latin typeface="BIZ UDPゴシック" panose="020B0400000000000000" pitchFamily="50" charset="-128"/>
                <a:ea typeface="BIZ UDPゴシック" panose="020B0400000000000000" pitchFamily="50" charset="-128"/>
              </a:rPr>
              <a:t>　サイクリングガイドに必要な基礎知識</a:t>
            </a:r>
          </a:p>
        </p:txBody>
      </p:sp>
      <p:pic>
        <p:nvPicPr>
          <p:cNvPr id="1026" name="Picture 2">
            <a:extLst>
              <a:ext uri="{FF2B5EF4-FFF2-40B4-BE49-F238E27FC236}">
                <a16:creationId xmlns:a16="http://schemas.microsoft.com/office/drawing/2014/main" id="{EB59C709-6C6F-8358-2EB4-E68A602A3A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5821" y="1423444"/>
            <a:ext cx="4866433" cy="32442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E5E42D7-CD2C-B561-ABC7-666C60B0D2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143" y="1423444"/>
            <a:ext cx="3958270" cy="3244288"/>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2E5CDC5C-4A1A-114C-9380-4FB1035AD06C}"/>
              </a:ext>
            </a:extLst>
          </p:cNvPr>
          <p:cNvSpPr txBox="1"/>
          <p:nvPr/>
        </p:nvSpPr>
        <p:spPr>
          <a:xfrm>
            <a:off x="1065143" y="844952"/>
            <a:ext cx="5648173" cy="400110"/>
          </a:xfrm>
          <a:prstGeom prst="rect">
            <a:avLst/>
          </a:prstGeom>
          <a:noFill/>
        </p:spPr>
        <p:txBody>
          <a:bodyPr wrap="square" rtlCol="0">
            <a:spAutoFit/>
          </a:bodyPr>
          <a:lstStyle/>
          <a:p>
            <a:r>
              <a:rPr kumimoji="1" lang="ja-JP" altLang="en-US" sz="2000" b="1" dirty="0"/>
              <a:t>自転車の交通ルール ①</a:t>
            </a:r>
          </a:p>
        </p:txBody>
      </p:sp>
      <p:sp>
        <p:nvSpPr>
          <p:cNvPr id="4" name="テキスト ボックス 3">
            <a:extLst>
              <a:ext uri="{FF2B5EF4-FFF2-40B4-BE49-F238E27FC236}">
                <a16:creationId xmlns:a16="http://schemas.microsoft.com/office/drawing/2014/main" id="{B7926302-B745-3DAF-FB47-401F287C7FAB}"/>
              </a:ext>
            </a:extLst>
          </p:cNvPr>
          <p:cNvSpPr txBox="1"/>
          <p:nvPr/>
        </p:nvSpPr>
        <p:spPr>
          <a:xfrm>
            <a:off x="602154" y="4953965"/>
            <a:ext cx="10787334" cy="1306961"/>
          </a:xfrm>
          <a:prstGeom prst="rect">
            <a:avLst/>
          </a:prstGeom>
          <a:noFill/>
        </p:spPr>
        <p:txBody>
          <a:bodyPr wrap="square" rtlCol="0">
            <a:spAutoFit/>
          </a:bodyPr>
          <a:lstStyle/>
          <a:p>
            <a:pPr>
              <a:lnSpc>
                <a:spcPct val="200000"/>
              </a:lnSpc>
            </a:pPr>
            <a:r>
              <a:rPr lang="ja-JP" altLang="en-US" sz="1400" b="0" i="0" dirty="0">
                <a:effectLst/>
                <a:latin typeface="BIZ UDPゴシック" panose="020B0400000000000000" pitchFamily="50" charset="-128"/>
                <a:ea typeface="BIZ UDPゴシック" panose="020B0400000000000000" pitchFamily="50" charset="-128"/>
              </a:rPr>
              <a:t>自転車は道路交通法が示す軽車両に該当します。そのため、自転車は基本的に車道の左端を走行します。また、「普通自転車歩道通行可」の標識がある場所では、歩道を走行することもできます。その際、どちらを選択して走るかは、安全性を重視してガイドの判断で決定します。歩道では自転車は車道側を徐行し、歩行者の安全に気を配りながら走行してください。</a:t>
            </a:r>
            <a:endParaRPr kumimoji="1" lang="en-US" altLang="ja-JP" sz="1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028554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DAEB0F-A8C6-2557-D940-943733583E1C}"/>
              </a:ext>
            </a:extLst>
          </p:cNvPr>
          <p:cNvSpPr>
            <a:spLocks noGrp="1"/>
          </p:cNvSpPr>
          <p:nvPr>
            <p:ph type="title"/>
          </p:nvPr>
        </p:nvSpPr>
        <p:spPr>
          <a:xfrm>
            <a:off x="0" y="152033"/>
            <a:ext cx="12192000" cy="434615"/>
          </a:xfrm>
          <a:solidFill>
            <a:schemeClr val="tx1"/>
          </a:solidFill>
          <a:ln>
            <a:solidFill>
              <a:schemeClr val="tx1"/>
            </a:solidFill>
          </a:ln>
        </p:spPr>
        <p:txBody>
          <a:bodyPr>
            <a:normAutofit fontScale="90000"/>
          </a:bodyPr>
          <a:lstStyle/>
          <a:p>
            <a:r>
              <a:rPr kumimoji="1" lang="ja-JP" altLang="en-US" sz="2000" dirty="0">
                <a:solidFill>
                  <a:schemeClr val="bg1"/>
                </a:solidFill>
                <a:latin typeface="BIZ UDPゴシック" panose="020B0400000000000000" pitchFamily="50" charset="-128"/>
                <a:ea typeface="BIZ UDPゴシック" panose="020B0400000000000000" pitchFamily="50" charset="-128"/>
              </a:rPr>
              <a:t>　　　　</a:t>
            </a:r>
            <a:r>
              <a:rPr kumimoji="1" lang="ja-JP" altLang="en-US" sz="2200" dirty="0">
                <a:solidFill>
                  <a:schemeClr val="bg1"/>
                </a:solidFill>
                <a:latin typeface="BIZ UDPゴシック" panose="020B0400000000000000" pitchFamily="50" charset="-128"/>
                <a:ea typeface="BIZ UDPゴシック" panose="020B0400000000000000" pitchFamily="50" charset="-128"/>
              </a:rPr>
              <a:t>プログラム</a:t>
            </a:r>
            <a:endParaRPr kumimoji="1" lang="ja-JP" altLang="en-US" sz="2000" dirty="0">
              <a:solidFill>
                <a:schemeClr val="bg1"/>
              </a:solidFill>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F6E9EBD0-2ED7-D39A-5FB3-154AD7588920}"/>
              </a:ext>
            </a:extLst>
          </p:cNvPr>
          <p:cNvSpPr>
            <a:spLocks noGrp="1"/>
          </p:cNvSpPr>
          <p:nvPr>
            <p:ph idx="1"/>
          </p:nvPr>
        </p:nvSpPr>
        <p:spPr>
          <a:xfrm>
            <a:off x="1592980" y="941873"/>
            <a:ext cx="9541865" cy="5519449"/>
          </a:xfrm>
        </p:spPr>
        <p:txBody>
          <a:bodyPr/>
          <a:lstStyle/>
          <a:p>
            <a:pPr marL="457200" indent="-457200">
              <a:lnSpc>
                <a:spcPct val="150000"/>
              </a:lnSpc>
              <a:buFont typeface="+mj-lt"/>
              <a:buAutoNum type="arabicPeriod"/>
            </a:pPr>
            <a:r>
              <a:rPr kumimoji="1" lang="ja-JP" altLang="en-US" sz="1600" dirty="0">
                <a:latin typeface="BIZ UDPゴシック" panose="020B0400000000000000" pitchFamily="50" charset="-128"/>
                <a:ea typeface="BIZ UDPゴシック" panose="020B0400000000000000" pitchFamily="50" charset="-128"/>
              </a:rPr>
              <a:t>自己紹介</a:t>
            </a:r>
            <a:endParaRPr kumimoji="1" lang="en-US" altLang="ja-JP" sz="1600" dirty="0">
              <a:latin typeface="BIZ UDPゴシック" panose="020B0400000000000000" pitchFamily="50" charset="-128"/>
              <a:ea typeface="BIZ UDPゴシック" panose="020B0400000000000000" pitchFamily="50" charset="-128"/>
            </a:endParaRPr>
          </a:p>
          <a:p>
            <a:pPr marL="457200" indent="-457200">
              <a:lnSpc>
                <a:spcPct val="150000"/>
              </a:lnSpc>
              <a:buFont typeface="+mj-lt"/>
              <a:buAutoNum type="arabicPeriod"/>
            </a:pPr>
            <a:r>
              <a:rPr kumimoji="1" lang="ja-JP" altLang="en-US" sz="1600" dirty="0">
                <a:latin typeface="BIZ UDPゴシック" panose="020B0400000000000000" pitchFamily="50" charset="-128"/>
                <a:ea typeface="BIZ UDPゴシック" panose="020B0400000000000000" pitchFamily="50" charset="-128"/>
              </a:rPr>
              <a:t>地域の観光振興における自転車活用の有効性</a:t>
            </a:r>
            <a:endParaRPr kumimoji="1" lang="en-US" altLang="ja-JP" sz="1600" dirty="0">
              <a:latin typeface="BIZ UDPゴシック" panose="020B0400000000000000" pitchFamily="50" charset="-128"/>
              <a:ea typeface="BIZ UDPゴシック" panose="020B0400000000000000" pitchFamily="50" charset="-128"/>
            </a:endParaRPr>
          </a:p>
          <a:p>
            <a:pPr marL="457200" indent="-457200">
              <a:lnSpc>
                <a:spcPct val="150000"/>
              </a:lnSpc>
              <a:buFont typeface="+mj-lt"/>
              <a:buAutoNum type="arabicPeriod"/>
            </a:pPr>
            <a:r>
              <a:rPr kumimoji="1" lang="ja-JP" altLang="en-US" sz="1600" dirty="0">
                <a:latin typeface="BIZ UDPゴシック" panose="020B0400000000000000" pitchFamily="50" charset="-128"/>
                <a:ea typeface="BIZ UDPゴシック" panose="020B0400000000000000" pitchFamily="50" charset="-128"/>
              </a:rPr>
              <a:t>グループ分け（１グループ６名）</a:t>
            </a:r>
            <a:endParaRPr kumimoji="1" lang="en-US" altLang="ja-JP" sz="1600" dirty="0">
              <a:latin typeface="BIZ UDPゴシック" panose="020B0400000000000000" pitchFamily="50" charset="-128"/>
              <a:ea typeface="BIZ UDPゴシック" panose="020B0400000000000000" pitchFamily="50" charset="-128"/>
            </a:endParaRPr>
          </a:p>
          <a:p>
            <a:pPr marL="457200" indent="-457200">
              <a:lnSpc>
                <a:spcPct val="150000"/>
              </a:lnSpc>
              <a:buFont typeface="+mj-lt"/>
              <a:buAutoNum type="arabicPeriod"/>
            </a:pPr>
            <a:r>
              <a:rPr kumimoji="1" lang="ja-JP" altLang="en-US" sz="1600" dirty="0">
                <a:latin typeface="BIZ UDPゴシック" panose="020B0400000000000000" pitchFamily="50" charset="-128"/>
                <a:ea typeface="BIZ UDPゴシック" panose="020B0400000000000000" pitchFamily="50" charset="-128"/>
              </a:rPr>
              <a:t>自分達のエリアのサイクリングツアープランを考えてみよう！（ワークショップ）</a:t>
            </a:r>
            <a:endParaRPr kumimoji="1" lang="en-US" altLang="ja-JP" sz="1600" dirty="0">
              <a:latin typeface="BIZ UDPゴシック" panose="020B0400000000000000" pitchFamily="50" charset="-128"/>
              <a:ea typeface="BIZ UDPゴシック" panose="020B0400000000000000" pitchFamily="50" charset="-128"/>
            </a:endParaRPr>
          </a:p>
          <a:p>
            <a:pPr marL="457200" indent="-457200">
              <a:lnSpc>
                <a:spcPct val="150000"/>
              </a:lnSpc>
              <a:buFont typeface="+mj-lt"/>
              <a:buAutoNum type="arabicPeriod"/>
            </a:pPr>
            <a:r>
              <a:rPr kumimoji="1" lang="ja-JP" altLang="en-US" sz="1600" dirty="0">
                <a:latin typeface="BIZ UDPゴシック" panose="020B0400000000000000" pitchFamily="50" charset="-128"/>
                <a:ea typeface="BIZ UDPゴシック" panose="020B0400000000000000" pitchFamily="50" charset="-128"/>
              </a:rPr>
              <a:t>サイクリングツアーを実施するために必要なこと</a:t>
            </a:r>
            <a:endParaRPr kumimoji="1" lang="en-US" altLang="ja-JP" sz="1600" dirty="0">
              <a:latin typeface="BIZ UDPゴシック" panose="020B0400000000000000" pitchFamily="50" charset="-128"/>
              <a:ea typeface="BIZ UDPゴシック" panose="020B0400000000000000" pitchFamily="50" charset="-128"/>
            </a:endParaRPr>
          </a:p>
          <a:p>
            <a:pPr marL="457200" indent="-457200">
              <a:lnSpc>
                <a:spcPct val="150000"/>
              </a:lnSpc>
              <a:buFont typeface="+mj-lt"/>
              <a:buAutoNum type="arabicPeriod"/>
            </a:pPr>
            <a:r>
              <a:rPr kumimoji="1" lang="ja-JP" altLang="en-US" sz="1600" dirty="0">
                <a:latin typeface="BIZ UDPゴシック" panose="020B0400000000000000" pitchFamily="50" charset="-128"/>
                <a:ea typeface="BIZ UDPゴシック" panose="020B0400000000000000" pitchFamily="50" charset="-128"/>
              </a:rPr>
              <a:t>サイクリングガイドに求められること</a:t>
            </a:r>
            <a:endParaRPr kumimoji="1" lang="en-US" altLang="ja-JP" sz="1600" dirty="0">
              <a:latin typeface="BIZ UDPゴシック" panose="020B0400000000000000" pitchFamily="50" charset="-128"/>
              <a:ea typeface="BIZ UDPゴシック" panose="020B0400000000000000" pitchFamily="50" charset="-128"/>
            </a:endParaRPr>
          </a:p>
          <a:p>
            <a:pPr marL="457200" indent="-457200">
              <a:lnSpc>
                <a:spcPct val="150000"/>
              </a:lnSpc>
              <a:buFont typeface="+mj-lt"/>
              <a:buAutoNum type="arabicPeriod"/>
            </a:pPr>
            <a:r>
              <a:rPr kumimoji="1" lang="ja-JP" altLang="en-US" sz="1600" dirty="0">
                <a:latin typeface="BIZ UDPゴシック" panose="020B0400000000000000" pitchFamily="50" charset="-128"/>
                <a:ea typeface="BIZ UDPゴシック" panose="020B0400000000000000" pitchFamily="50" charset="-128"/>
              </a:rPr>
              <a:t>サイクリングツアーの流れ</a:t>
            </a:r>
            <a:endParaRPr kumimoji="1" lang="en-US" altLang="ja-JP" sz="1600" dirty="0">
              <a:latin typeface="BIZ UDPゴシック" panose="020B0400000000000000" pitchFamily="50" charset="-128"/>
              <a:ea typeface="BIZ UDPゴシック" panose="020B0400000000000000" pitchFamily="50" charset="-128"/>
            </a:endParaRPr>
          </a:p>
          <a:p>
            <a:pPr marL="457200" indent="-457200">
              <a:lnSpc>
                <a:spcPct val="150000"/>
              </a:lnSpc>
              <a:buFont typeface="+mj-lt"/>
              <a:buAutoNum type="arabicPeriod"/>
            </a:pPr>
            <a:r>
              <a:rPr kumimoji="1" lang="ja-JP" altLang="en-US" sz="1600" dirty="0">
                <a:latin typeface="BIZ UDPゴシック" panose="020B0400000000000000" pitchFamily="50" charset="-128"/>
                <a:ea typeface="BIZ UDPゴシック" panose="020B0400000000000000" pitchFamily="50" charset="-128"/>
              </a:rPr>
              <a:t>「自転車のツアー前点検」 と 「自転車のサイズ選び」 と 「サドルの高さ調整」 を学ぶ </a:t>
            </a:r>
            <a:r>
              <a:rPr kumimoji="1" lang="en-US" altLang="ja-JP" sz="1600" dirty="0">
                <a:latin typeface="BIZ UDPゴシック" panose="020B0400000000000000" pitchFamily="50" charset="-128"/>
                <a:ea typeface="BIZ UDPゴシック" panose="020B0400000000000000" pitchFamily="50" charset="-128"/>
              </a:rPr>
              <a:t>(</a:t>
            </a:r>
            <a:r>
              <a:rPr kumimoji="1" lang="ja-JP" altLang="en-US" sz="1600" dirty="0">
                <a:latin typeface="BIZ UDPゴシック" panose="020B0400000000000000" pitchFamily="50" charset="-128"/>
                <a:ea typeface="BIZ UDPゴシック" panose="020B0400000000000000" pitchFamily="50" charset="-128"/>
              </a:rPr>
              <a:t>実践）</a:t>
            </a:r>
            <a:endParaRPr kumimoji="1" lang="en-US" altLang="ja-JP" sz="1600" dirty="0">
              <a:latin typeface="BIZ UDPゴシック" panose="020B0400000000000000" pitchFamily="50" charset="-128"/>
              <a:ea typeface="BIZ UDPゴシック" panose="020B0400000000000000" pitchFamily="50" charset="-128"/>
            </a:endParaRPr>
          </a:p>
          <a:p>
            <a:pPr marL="457200" indent="-457200">
              <a:lnSpc>
                <a:spcPct val="150000"/>
              </a:lnSpc>
              <a:buFont typeface="+mj-lt"/>
              <a:buAutoNum type="arabicPeriod"/>
            </a:pPr>
            <a:r>
              <a:rPr kumimoji="1" lang="ja-JP" altLang="en-US" sz="1600" dirty="0">
                <a:latin typeface="BIZ UDPゴシック" panose="020B0400000000000000" pitchFamily="50" charset="-128"/>
                <a:ea typeface="BIZ UDPゴシック" panose="020B0400000000000000" pitchFamily="50" charset="-128"/>
              </a:rPr>
              <a:t>ツアー中のハンドサインを学ぶ　（実践）</a:t>
            </a:r>
            <a:endParaRPr kumimoji="1" lang="en-US" altLang="ja-JP" sz="1600" dirty="0">
              <a:latin typeface="BIZ UDPゴシック" panose="020B0400000000000000" pitchFamily="50" charset="-128"/>
              <a:ea typeface="BIZ UDPゴシック" panose="020B0400000000000000" pitchFamily="50" charset="-128"/>
            </a:endParaRPr>
          </a:p>
          <a:p>
            <a:pPr marL="457200" indent="-457200">
              <a:lnSpc>
                <a:spcPct val="150000"/>
              </a:lnSpc>
              <a:buFont typeface="+mj-lt"/>
              <a:buAutoNum type="arabicPeriod"/>
            </a:pPr>
            <a:r>
              <a:rPr kumimoji="1" lang="ja-JP" altLang="en-US" sz="1600" dirty="0">
                <a:latin typeface="BIZ UDPゴシック" panose="020B0400000000000000" pitchFamily="50" charset="-128"/>
                <a:ea typeface="BIZ UDPゴシック" panose="020B0400000000000000" pitchFamily="50" charset="-128"/>
              </a:rPr>
              <a:t>サイクリングガイドの基礎知識</a:t>
            </a:r>
            <a:endParaRPr kumimoji="1" lang="en-US" altLang="ja-JP" sz="1600" dirty="0">
              <a:latin typeface="BIZ UDPゴシック" panose="020B0400000000000000" pitchFamily="50" charset="-128"/>
              <a:ea typeface="BIZ UDPゴシック" panose="020B0400000000000000" pitchFamily="50" charset="-128"/>
            </a:endParaRPr>
          </a:p>
          <a:p>
            <a:pPr marL="457200" indent="-457200">
              <a:lnSpc>
                <a:spcPct val="150000"/>
              </a:lnSpc>
              <a:buFont typeface="+mj-lt"/>
              <a:buAutoNum type="arabicPeriod"/>
            </a:pPr>
            <a:r>
              <a:rPr kumimoji="1" lang="ja-JP" altLang="en-US" sz="1600" dirty="0">
                <a:latin typeface="BIZ UDPゴシック" panose="020B0400000000000000" pitchFamily="50" charset="-128"/>
                <a:ea typeface="BIZ UDPゴシック" panose="020B0400000000000000" pitchFamily="50" charset="-128"/>
              </a:rPr>
              <a:t>繋がろう！（名刺交換）</a:t>
            </a:r>
            <a:endParaRPr kumimoji="1" lang="en-US" altLang="ja-JP" sz="1600" dirty="0">
              <a:latin typeface="BIZ UDPゴシック" panose="020B0400000000000000" pitchFamily="50" charset="-128"/>
              <a:ea typeface="BIZ UDPゴシック" panose="020B0400000000000000" pitchFamily="50" charset="-128"/>
            </a:endParaRPr>
          </a:p>
          <a:p>
            <a:pPr marL="457200" indent="-457200">
              <a:lnSpc>
                <a:spcPct val="150000"/>
              </a:lnSpc>
              <a:buFont typeface="+mj-lt"/>
              <a:buAutoNum type="arabicPeriod"/>
            </a:pPr>
            <a:endParaRPr kumimoji="1" lang="en-US" altLang="ja-JP" sz="1600" dirty="0">
              <a:latin typeface="BIZ UDPゴシック" panose="020B0400000000000000" pitchFamily="50" charset="-128"/>
              <a:ea typeface="BIZ UDPゴシック" panose="020B0400000000000000" pitchFamily="50" charset="-128"/>
            </a:endParaRPr>
          </a:p>
          <a:p>
            <a:pPr marL="0" indent="0">
              <a:buNone/>
            </a:pPr>
            <a:endParaRPr kumimoji="1" lang="ja-JP" altLang="en-US" dirty="0"/>
          </a:p>
        </p:txBody>
      </p:sp>
    </p:spTree>
    <p:extLst>
      <p:ext uri="{BB962C8B-B14F-4D97-AF65-F5344CB8AC3E}">
        <p14:creationId xmlns:p14="http://schemas.microsoft.com/office/powerpoint/2010/main" val="7559304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529A5-F658-D569-AECE-E924044F9AC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BE840DB-CFA2-913E-9A9B-457B1727DC6C}"/>
              </a:ext>
            </a:extLst>
          </p:cNvPr>
          <p:cNvSpPr>
            <a:spLocks noGrp="1"/>
          </p:cNvSpPr>
          <p:nvPr>
            <p:ph type="title"/>
          </p:nvPr>
        </p:nvSpPr>
        <p:spPr>
          <a:xfrm>
            <a:off x="0" y="196101"/>
            <a:ext cx="12192000" cy="431860"/>
          </a:xfrm>
          <a:solidFill>
            <a:schemeClr val="tx1"/>
          </a:solidFill>
        </p:spPr>
        <p:txBody>
          <a:bodyPr>
            <a:noAutofit/>
          </a:bodyPr>
          <a:lstStyle/>
          <a:p>
            <a:r>
              <a:rPr kumimoji="1" lang="en-US" altLang="ja-JP" sz="2400" dirty="0">
                <a:solidFill>
                  <a:schemeClr val="bg1"/>
                </a:solidFill>
                <a:latin typeface="BIZ UDPゴシック" panose="020B0400000000000000" pitchFamily="50" charset="-128"/>
                <a:ea typeface="BIZ UDPゴシック" panose="020B0400000000000000" pitchFamily="50" charset="-128"/>
              </a:rPr>
              <a:t>  </a:t>
            </a:r>
            <a:r>
              <a:rPr kumimoji="1" lang="ja-JP" altLang="en-US" sz="2400" dirty="0">
                <a:solidFill>
                  <a:schemeClr val="bg1"/>
                </a:solidFill>
                <a:latin typeface="BIZ UDPゴシック" panose="020B0400000000000000" pitchFamily="50" charset="-128"/>
                <a:ea typeface="BIZ UDPゴシック" panose="020B0400000000000000" pitchFamily="50" charset="-128"/>
              </a:rPr>
              <a:t>　サイクリングガイドに必要な基礎知識</a:t>
            </a:r>
          </a:p>
        </p:txBody>
      </p:sp>
      <p:pic>
        <p:nvPicPr>
          <p:cNvPr id="3" name="Picture 2">
            <a:extLst>
              <a:ext uri="{FF2B5EF4-FFF2-40B4-BE49-F238E27FC236}">
                <a16:creationId xmlns:a16="http://schemas.microsoft.com/office/drawing/2014/main" id="{4B0EABB2-3C90-0A58-27E5-CE6FDEE045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4411" y="4005525"/>
            <a:ext cx="5077491" cy="241272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595E3E3C-5C3E-AD3A-D8C1-65DDBE2678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4411" y="1308209"/>
            <a:ext cx="5077491" cy="2276408"/>
          </a:xfrm>
          <a:prstGeom prst="rect">
            <a:avLst/>
          </a:prstGeom>
          <a:noFill/>
          <a:extLst>
            <a:ext uri="{909E8E84-426E-40DD-AFC4-6F175D3DCCD1}">
              <a14:hiddenFill xmlns:a14="http://schemas.microsoft.com/office/drawing/2010/main">
                <a:solidFill>
                  <a:srgbClr val="FFFFFF"/>
                </a:solidFill>
              </a14:hiddenFill>
            </a:ext>
          </a:extLst>
        </p:spPr>
      </p:pic>
      <p:cxnSp>
        <p:nvCxnSpPr>
          <p:cNvPr id="6" name="直線矢印コネクタ 5">
            <a:extLst>
              <a:ext uri="{FF2B5EF4-FFF2-40B4-BE49-F238E27FC236}">
                <a16:creationId xmlns:a16="http://schemas.microsoft.com/office/drawing/2014/main" id="{AEFB20E7-E0BC-BFED-946C-41C41257E747}"/>
              </a:ext>
            </a:extLst>
          </p:cNvPr>
          <p:cNvCxnSpPr/>
          <p:nvPr/>
        </p:nvCxnSpPr>
        <p:spPr>
          <a:xfrm>
            <a:off x="2245489" y="4456253"/>
            <a:ext cx="544010"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7" name="テキスト ボックス 6">
            <a:extLst>
              <a:ext uri="{FF2B5EF4-FFF2-40B4-BE49-F238E27FC236}">
                <a16:creationId xmlns:a16="http://schemas.microsoft.com/office/drawing/2014/main" id="{7DD931EF-B9F8-F56C-B08B-1B103AE0F68E}"/>
              </a:ext>
            </a:extLst>
          </p:cNvPr>
          <p:cNvSpPr txBox="1"/>
          <p:nvPr/>
        </p:nvSpPr>
        <p:spPr>
          <a:xfrm>
            <a:off x="1099867" y="768030"/>
            <a:ext cx="5648173" cy="400110"/>
          </a:xfrm>
          <a:prstGeom prst="rect">
            <a:avLst/>
          </a:prstGeom>
          <a:noFill/>
        </p:spPr>
        <p:txBody>
          <a:bodyPr wrap="square" rtlCol="0">
            <a:spAutoFit/>
          </a:bodyPr>
          <a:lstStyle/>
          <a:p>
            <a:r>
              <a:rPr kumimoji="1" lang="ja-JP" altLang="en-US" sz="2000" b="1" dirty="0"/>
              <a:t>自転車の交通ルール ②</a:t>
            </a:r>
          </a:p>
        </p:txBody>
      </p:sp>
      <p:sp>
        <p:nvSpPr>
          <p:cNvPr id="8" name="テキスト ボックス 7">
            <a:extLst>
              <a:ext uri="{FF2B5EF4-FFF2-40B4-BE49-F238E27FC236}">
                <a16:creationId xmlns:a16="http://schemas.microsoft.com/office/drawing/2014/main" id="{299FBB22-DA75-1AE0-5DDF-7EB3DB47F51E}"/>
              </a:ext>
            </a:extLst>
          </p:cNvPr>
          <p:cNvSpPr txBox="1"/>
          <p:nvPr/>
        </p:nvSpPr>
        <p:spPr>
          <a:xfrm>
            <a:off x="6748040" y="968085"/>
            <a:ext cx="4618297" cy="5369611"/>
          </a:xfrm>
          <a:prstGeom prst="rect">
            <a:avLst/>
          </a:prstGeom>
          <a:noFill/>
        </p:spPr>
        <p:txBody>
          <a:bodyPr wrap="square" rtlCol="0">
            <a:spAutoFit/>
          </a:bodyPr>
          <a:lstStyle/>
          <a:p>
            <a:pPr>
              <a:lnSpc>
                <a:spcPct val="250000"/>
              </a:lnSpc>
            </a:pPr>
            <a:r>
              <a:rPr lang="ja-JP" altLang="en-US" sz="1400" i="0" dirty="0">
                <a:solidFill>
                  <a:srgbClr val="374151"/>
                </a:solidFill>
                <a:effectLst/>
                <a:latin typeface="BIZ UDPゴシック" panose="020B0400000000000000" pitchFamily="50" charset="-128"/>
                <a:ea typeface="BIZ UDPゴシック" panose="020B0400000000000000" pitchFamily="50" charset="-128"/>
              </a:rPr>
              <a:t>自転車が車道の左側を走行中、交差点で直進する場合は進行方向の車両用信号機に従います。ツアーの安全を確保するために歩道を走行している場合は、歩行用信号機に従って走行します。ツアーの隊列が交差点を横断する際には、ガイドは隊列の長さと信号機の切り替わりのタイミングを考慮し、隊列が交差点を渡り切れるかを判断します。隊列が渡り切れないと判断した場合は、信号機が青でも停止して、次のタイミングで渡ってください。また、右折する場合は歩道に入り、進行方向の正面の歩道用信号機に従って走行し、二段階右折を行います。</a:t>
            </a:r>
            <a:endParaRPr kumimoji="1" lang="en-US" altLang="ja-JP" sz="1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4158897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AAC10-1865-D095-2D8D-E2F3C0D9887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4755BDAF-1800-7210-76C4-BB1B38135A86}"/>
              </a:ext>
            </a:extLst>
          </p:cNvPr>
          <p:cNvSpPr>
            <a:spLocks noGrp="1"/>
          </p:cNvSpPr>
          <p:nvPr>
            <p:ph type="title"/>
          </p:nvPr>
        </p:nvSpPr>
        <p:spPr>
          <a:xfrm>
            <a:off x="0" y="196101"/>
            <a:ext cx="12192000" cy="431860"/>
          </a:xfrm>
          <a:solidFill>
            <a:schemeClr val="tx1"/>
          </a:solidFill>
        </p:spPr>
        <p:txBody>
          <a:bodyPr>
            <a:noAutofit/>
          </a:bodyPr>
          <a:lstStyle/>
          <a:p>
            <a:r>
              <a:rPr kumimoji="1" lang="en-US" altLang="ja-JP" sz="2400" dirty="0">
                <a:solidFill>
                  <a:schemeClr val="bg1"/>
                </a:solidFill>
                <a:latin typeface="BIZ UDPゴシック" panose="020B0400000000000000" pitchFamily="50" charset="-128"/>
                <a:ea typeface="BIZ UDPゴシック" panose="020B0400000000000000" pitchFamily="50" charset="-128"/>
              </a:rPr>
              <a:t>  </a:t>
            </a:r>
            <a:r>
              <a:rPr kumimoji="1" lang="ja-JP" altLang="en-US" sz="2400" dirty="0">
                <a:solidFill>
                  <a:schemeClr val="bg1"/>
                </a:solidFill>
                <a:latin typeface="BIZ UDPゴシック" panose="020B0400000000000000" pitchFamily="50" charset="-128"/>
                <a:ea typeface="BIZ UDPゴシック" panose="020B0400000000000000" pitchFamily="50" charset="-128"/>
              </a:rPr>
              <a:t>　サイクリングガイドに必要な基礎知識</a:t>
            </a:r>
          </a:p>
        </p:txBody>
      </p:sp>
      <p:pic>
        <p:nvPicPr>
          <p:cNvPr id="21" name="グラフィックス 20" descr="サイクリング 単色塗りつぶし">
            <a:extLst>
              <a:ext uri="{FF2B5EF4-FFF2-40B4-BE49-F238E27FC236}">
                <a16:creationId xmlns:a16="http://schemas.microsoft.com/office/drawing/2014/main" id="{647A5478-6558-1340-A010-58C466476E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67948" y="1471749"/>
            <a:ext cx="568128" cy="568128"/>
          </a:xfrm>
          <a:prstGeom prst="rect">
            <a:avLst/>
          </a:prstGeom>
        </p:spPr>
      </p:pic>
      <p:pic>
        <p:nvPicPr>
          <p:cNvPr id="22" name="グラフィックス 21" descr="サイクリング 単色塗りつぶし">
            <a:extLst>
              <a:ext uri="{FF2B5EF4-FFF2-40B4-BE49-F238E27FC236}">
                <a16:creationId xmlns:a16="http://schemas.microsoft.com/office/drawing/2014/main" id="{09659F43-A4D3-1364-903D-8BC578D10F8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34821" y="1481980"/>
            <a:ext cx="568128" cy="568128"/>
          </a:xfrm>
          <a:prstGeom prst="rect">
            <a:avLst/>
          </a:prstGeom>
        </p:spPr>
      </p:pic>
      <p:pic>
        <p:nvPicPr>
          <p:cNvPr id="23" name="グラフィックス 22" descr="サイクリング 単色塗りつぶし">
            <a:extLst>
              <a:ext uri="{FF2B5EF4-FFF2-40B4-BE49-F238E27FC236}">
                <a16:creationId xmlns:a16="http://schemas.microsoft.com/office/drawing/2014/main" id="{AA879F7F-272D-0FA2-5F86-3BB5B080AD6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01692" y="1496452"/>
            <a:ext cx="567160" cy="567160"/>
          </a:xfrm>
          <a:prstGeom prst="rect">
            <a:avLst/>
          </a:prstGeom>
        </p:spPr>
      </p:pic>
      <p:pic>
        <p:nvPicPr>
          <p:cNvPr id="24" name="グラフィックス 23" descr="サイクリング 単色塗りつぶし">
            <a:extLst>
              <a:ext uri="{FF2B5EF4-FFF2-40B4-BE49-F238E27FC236}">
                <a16:creationId xmlns:a16="http://schemas.microsoft.com/office/drawing/2014/main" id="{8F8F223A-7D94-8D52-4343-92B0D8AF737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78767" y="1495935"/>
            <a:ext cx="567160" cy="567160"/>
          </a:xfrm>
          <a:prstGeom prst="rect">
            <a:avLst/>
          </a:prstGeom>
        </p:spPr>
      </p:pic>
      <p:pic>
        <p:nvPicPr>
          <p:cNvPr id="25" name="グラフィックス 24" descr="サイクリング 単色塗りつぶし">
            <a:extLst>
              <a:ext uri="{FF2B5EF4-FFF2-40B4-BE49-F238E27FC236}">
                <a16:creationId xmlns:a16="http://schemas.microsoft.com/office/drawing/2014/main" id="{81921DE6-11E7-2D9D-A5F8-39AB8BBF078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66951" y="1470405"/>
            <a:ext cx="579703" cy="579703"/>
          </a:xfrm>
          <a:prstGeom prst="rect">
            <a:avLst/>
          </a:prstGeom>
        </p:spPr>
      </p:pic>
      <p:sp>
        <p:nvSpPr>
          <p:cNvPr id="29" name="テキスト ボックス 28">
            <a:extLst>
              <a:ext uri="{FF2B5EF4-FFF2-40B4-BE49-F238E27FC236}">
                <a16:creationId xmlns:a16="http://schemas.microsoft.com/office/drawing/2014/main" id="{F9B27A17-998A-CF36-A43C-24A891D7767E}"/>
              </a:ext>
            </a:extLst>
          </p:cNvPr>
          <p:cNvSpPr txBox="1"/>
          <p:nvPr/>
        </p:nvSpPr>
        <p:spPr>
          <a:xfrm>
            <a:off x="1055078" y="880862"/>
            <a:ext cx="6375466" cy="338554"/>
          </a:xfrm>
          <a:prstGeom prst="rect">
            <a:avLst/>
          </a:prstGeom>
          <a:solidFill>
            <a:schemeClr val="accent2">
              <a:lumMod val="50000"/>
            </a:schemeClr>
          </a:solidFill>
        </p:spPr>
        <p:txBody>
          <a:bodyPr wrap="square" rtlCol="0" anchor="ctr">
            <a:spAutoFit/>
          </a:bodyPr>
          <a:lstStyle/>
          <a:p>
            <a:pPr algn="ctr"/>
            <a:r>
              <a:rPr kumimoji="1" lang="ja-JP" altLang="en-US" sz="1600" dirty="0">
                <a:solidFill>
                  <a:schemeClr val="bg1"/>
                </a:solidFill>
                <a:latin typeface="BIZ UDPゴシック" panose="020B0400000000000000" pitchFamily="50" charset="-128"/>
                <a:ea typeface="BIZ UDPゴシック" panose="020B0400000000000000" pitchFamily="50" charset="-128"/>
              </a:rPr>
              <a:t>参加者が４名までの場合 </a:t>
            </a:r>
            <a:r>
              <a:rPr kumimoji="1" lang="en-US" altLang="ja-JP" sz="1600" dirty="0">
                <a:solidFill>
                  <a:schemeClr val="bg1"/>
                </a:solidFill>
                <a:latin typeface="BIZ UDPゴシック" panose="020B0400000000000000" pitchFamily="50" charset="-128"/>
                <a:ea typeface="BIZ UDPゴシック" panose="020B0400000000000000" pitchFamily="50" charset="-128"/>
              </a:rPr>
              <a:t>: </a:t>
            </a:r>
            <a:r>
              <a:rPr kumimoji="1" lang="ja-JP" altLang="en-US" sz="1600" dirty="0">
                <a:solidFill>
                  <a:schemeClr val="bg1"/>
                </a:solidFill>
                <a:latin typeface="BIZ UDPゴシック" panose="020B0400000000000000" pitchFamily="50" charset="-128"/>
                <a:ea typeface="BIZ UDPゴシック" panose="020B0400000000000000" pitchFamily="50" charset="-128"/>
              </a:rPr>
              <a:t>メインガイド </a:t>
            </a:r>
            <a:r>
              <a:rPr kumimoji="1" lang="en-US" altLang="ja-JP" sz="1600" dirty="0">
                <a:solidFill>
                  <a:schemeClr val="bg1"/>
                </a:solidFill>
                <a:latin typeface="BIZ UDPゴシック" panose="020B0400000000000000" pitchFamily="50" charset="-128"/>
                <a:ea typeface="BIZ UDPゴシック" panose="020B0400000000000000" pitchFamily="50" charset="-128"/>
              </a:rPr>
              <a:t>+ </a:t>
            </a:r>
            <a:r>
              <a:rPr kumimoji="1" lang="ja-JP" altLang="en-US" sz="1600" dirty="0">
                <a:solidFill>
                  <a:schemeClr val="bg1"/>
                </a:solidFill>
                <a:latin typeface="BIZ UDPゴシック" panose="020B0400000000000000" pitchFamily="50" charset="-128"/>
                <a:ea typeface="BIZ UDPゴシック" panose="020B0400000000000000" pitchFamily="50" charset="-128"/>
              </a:rPr>
              <a:t>サポートカー　（推奨）</a:t>
            </a:r>
          </a:p>
        </p:txBody>
      </p:sp>
      <p:pic>
        <p:nvPicPr>
          <p:cNvPr id="4" name="グラフィックス 3" descr="バン 単色塗りつぶし">
            <a:extLst>
              <a:ext uri="{FF2B5EF4-FFF2-40B4-BE49-F238E27FC236}">
                <a16:creationId xmlns:a16="http://schemas.microsoft.com/office/drawing/2014/main" id="{F358CEF3-E3C8-5B20-C22E-263DE7B5EB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21296" y="1298613"/>
            <a:ext cx="914400" cy="914400"/>
          </a:xfrm>
          <a:prstGeom prst="rect">
            <a:avLst/>
          </a:prstGeom>
        </p:spPr>
      </p:pic>
      <p:sp>
        <p:nvSpPr>
          <p:cNvPr id="37" name="正方形/長方形 36">
            <a:extLst>
              <a:ext uri="{FF2B5EF4-FFF2-40B4-BE49-F238E27FC236}">
                <a16:creationId xmlns:a16="http://schemas.microsoft.com/office/drawing/2014/main" id="{FE9E4658-38CC-8827-FF8B-910E01E2CC07}"/>
              </a:ext>
            </a:extLst>
          </p:cNvPr>
          <p:cNvSpPr/>
          <p:nvPr/>
        </p:nvSpPr>
        <p:spPr>
          <a:xfrm>
            <a:off x="1321296" y="1298613"/>
            <a:ext cx="914400" cy="3385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8" name="グラフィックス 37" descr="サイクリング 単色塗りつぶし">
            <a:extLst>
              <a:ext uri="{FF2B5EF4-FFF2-40B4-BE49-F238E27FC236}">
                <a16:creationId xmlns:a16="http://schemas.microsoft.com/office/drawing/2014/main" id="{44C2C744-D591-5035-E8AF-9C2D7885534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95187" y="2918491"/>
            <a:ext cx="568128" cy="568128"/>
          </a:xfrm>
          <a:prstGeom prst="rect">
            <a:avLst/>
          </a:prstGeom>
        </p:spPr>
      </p:pic>
      <p:pic>
        <p:nvPicPr>
          <p:cNvPr id="39" name="グラフィックス 38" descr="サイクリング 単色塗りつぶし">
            <a:extLst>
              <a:ext uri="{FF2B5EF4-FFF2-40B4-BE49-F238E27FC236}">
                <a16:creationId xmlns:a16="http://schemas.microsoft.com/office/drawing/2014/main" id="{2FC726B9-9F28-3857-1E04-C2D97CDA47C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62060" y="2928722"/>
            <a:ext cx="568128" cy="568128"/>
          </a:xfrm>
          <a:prstGeom prst="rect">
            <a:avLst/>
          </a:prstGeom>
        </p:spPr>
      </p:pic>
      <p:pic>
        <p:nvPicPr>
          <p:cNvPr id="51" name="グラフィックス 50" descr="サイクリング 単色塗りつぶし">
            <a:extLst>
              <a:ext uri="{FF2B5EF4-FFF2-40B4-BE49-F238E27FC236}">
                <a16:creationId xmlns:a16="http://schemas.microsoft.com/office/drawing/2014/main" id="{95996A76-F07B-871B-F778-E74F6C133DC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39133" y="2929690"/>
            <a:ext cx="567160" cy="567160"/>
          </a:xfrm>
          <a:prstGeom prst="rect">
            <a:avLst/>
          </a:prstGeom>
        </p:spPr>
      </p:pic>
      <p:pic>
        <p:nvPicPr>
          <p:cNvPr id="54" name="グラフィックス 53" descr="サイクリング 単色塗りつぶし">
            <a:extLst>
              <a:ext uri="{FF2B5EF4-FFF2-40B4-BE49-F238E27FC236}">
                <a16:creationId xmlns:a16="http://schemas.microsoft.com/office/drawing/2014/main" id="{C02AEABC-5570-37BE-C9A8-F2665F49E6C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06293" y="2929690"/>
            <a:ext cx="567160" cy="567160"/>
          </a:xfrm>
          <a:prstGeom prst="rect">
            <a:avLst/>
          </a:prstGeom>
        </p:spPr>
      </p:pic>
      <p:pic>
        <p:nvPicPr>
          <p:cNvPr id="55" name="グラフィックス 54" descr="サイクリング 単色塗りつぶし">
            <a:extLst>
              <a:ext uri="{FF2B5EF4-FFF2-40B4-BE49-F238E27FC236}">
                <a16:creationId xmlns:a16="http://schemas.microsoft.com/office/drawing/2014/main" id="{5E456A09-AF15-071C-AC2A-8BF794CCC41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73453" y="2917147"/>
            <a:ext cx="579703" cy="579703"/>
          </a:xfrm>
          <a:prstGeom prst="rect">
            <a:avLst/>
          </a:prstGeom>
        </p:spPr>
      </p:pic>
      <p:sp>
        <p:nvSpPr>
          <p:cNvPr id="56" name="テキスト ボックス 55">
            <a:extLst>
              <a:ext uri="{FF2B5EF4-FFF2-40B4-BE49-F238E27FC236}">
                <a16:creationId xmlns:a16="http://schemas.microsoft.com/office/drawing/2014/main" id="{768CC3EF-41E3-5C73-B95C-20ADA7D2A9BE}"/>
              </a:ext>
            </a:extLst>
          </p:cNvPr>
          <p:cNvSpPr txBox="1"/>
          <p:nvPr/>
        </p:nvSpPr>
        <p:spPr>
          <a:xfrm>
            <a:off x="1055078" y="2343687"/>
            <a:ext cx="7903727" cy="338554"/>
          </a:xfrm>
          <a:prstGeom prst="rect">
            <a:avLst/>
          </a:prstGeom>
          <a:solidFill>
            <a:schemeClr val="accent2">
              <a:lumMod val="50000"/>
            </a:schemeClr>
          </a:solidFill>
        </p:spPr>
        <p:txBody>
          <a:bodyPr wrap="square" rtlCol="0" anchor="ctr">
            <a:spAutoFit/>
          </a:bodyPr>
          <a:lstStyle/>
          <a:p>
            <a:pPr algn="ctr"/>
            <a:r>
              <a:rPr kumimoji="1" lang="ja-JP" altLang="en-US" sz="1600" dirty="0">
                <a:solidFill>
                  <a:schemeClr val="bg1"/>
                </a:solidFill>
                <a:latin typeface="BIZ UDPゴシック" panose="020B0400000000000000" pitchFamily="50" charset="-128"/>
                <a:ea typeface="BIZ UDPゴシック" panose="020B0400000000000000" pitchFamily="50" charset="-128"/>
              </a:rPr>
              <a:t>参加者が</a:t>
            </a:r>
            <a:r>
              <a:rPr kumimoji="1" lang="en-US" altLang="ja-JP" sz="1600" dirty="0">
                <a:solidFill>
                  <a:schemeClr val="bg1"/>
                </a:solidFill>
                <a:latin typeface="BIZ UDPゴシック" panose="020B0400000000000000" pitchFamily="50" charset="-128"/>
                <a:ea typeface="BIZ UDPゴシック" panose="020B0400000000000000" pitchFamily="50" charset="-128"/>
              </a:rPr>
              <a:t>5</a:t>
            </a:r>
            <a:r>
              <a:rPr kumimoji="1" lang="ja-JP" altLang="en-US" sz="1600" dirty="0">
                <a:solidFill>
                  <a:schemeClr val="bg1"/>
                </a:solidFill>
                <a:latin typeface="BIZ UDPゴシック" panose="020B0400000000000000" pitchFamily="50" charset="-128"/>
                <a:ea typeface="BIZ UDPゴシック" panose="020B0400000000000000" pitchFamily="50" charset="-128"/>
              </a:rPr>
              <a:t>名の場合 </a:t>
            </a:r>
            <a:r>
              <a:rPr kumimoji="1" lang="en-US" altLang="ja-JP" sz="1600" dirty="0">
                <a:solidFill>
                  <a:schemeClr val="bg1"/>
                </a:solidFill>
                <a:latin typeface="BIZ UDPゴシック" panose="020B0400000000000000" pitchFamily="50" charset="-128"/>
                <a:ea typeface="BIZ UDPゴシック" panose="020B0400000000000000" pitchFamily="50" charset="-128"/>
              </a:rPr>
              <a:t>: </a:t>
            </a:r>
            <a:r>
              <a:rPr kumimoji="1" lang="ja-JP" altLang="en-US" sz="1600" dirty="0">
                <a:solidFill>
                  <a:schemeClr val="bg1"/>
                </a:solidFill>
                <a:latin typeface="BIZ UDPゴシック" panose="020B0400000000000000" pitchFamily="50" charset="-128"/>
                <a:ea typeface="BIZ UDPゴシック" panose="020B0400000000000000" pitchFamily="50" charset="-128"/>
              </a:rPr>
              <a:t>メインガイド </a:t>
            </a:r>
            <a:r>
              <a:rPr kumimoji="1" lang="en-US" altLang="ja-JP" sz="1600" dirty="0">
                <a:solidFill>
                  <a:schemeClr val="bg1"/>
                </a:solidFill>
                <a:latin typeface="BIZ UDPゴシック" panose="020B0400000000000000" pitchFamily="50" charset="-128"/>
                <a:ea typeface="BIZ UDPゴシック" panose="020B0400000000000000" pitchFamily="50" charset="-128"/>
              </a:rPr>
              <a:t>+</a:t>
            </a:r>
            <a:r>
              <a:rPr kumimoji="1" lang="ja-JP" altLang="en-US" sz="1600" dirty="0">
                <a:solidFill>
                  <a:schemeClr val="bg1"/>
                </a:solidFill>
                <a:latin typeface="BIZ UDPゴシック" panose="020B0400000000000000" pitchFamily="50" charset="-128"/>
                <a:ea typeface="BIZ UDPゴシック" panose="020B0400000000000000" pitchFamily="50" charset="-128"/>
              </a:rPr>
              <a:t>アシスタントガイド </a:t>
            </a:r>
            <a:r>
              <a:rPr kumimoji="1" lang="en-US" altLang="ja-JP" sz="1600" dirty="0">
                <a:solidFill>
                  <a:schemeClr val="bg1"/>
                </a:solidFill>
                <a:latin typeface="BIZ UDPゴシック" panose="020B0400000000000000" pitchFamily="50" charset="-128"/>
                <a:ea typeface="BIZ UDPゴシック" panose="020B0400000000000000" pitchFamily="50" charset="-128"/>
              </a:rPr>
              <a:t>+  </a:t>
            </a:r>
            <a:r>
              <a:rPr kumimoji="1" lang="ja-JP" altLang="en-US" sz="1600" dirty="0">
                <a:solidFill>
                  <a:schemeClr val="bg1"/>
                </a:solidFill>
                <a:latin typeface="BIZ UDPゴシック" panose="020B0400000000000000" pitchFamily="50" charset="-128"/>
                <a:ea typeface="BIZ UDPゴシック" panose="020B0400000000000000" pitchFamily="50" charset="-128"/>
              </a:rPr>
              <a:t>サポートカー　（推奨）</a:t>
            </a:r>
          </a:p>
        </p:txBody>
      </p:sp>
      <p:pic>
        <p:nvPicPr>
          <p:cNvPr id="57" name="グラフィックス 56" descr="バン 単色塗りつぶし">
            <a:extLst>
              <a:ext uri="{FF2B5EF4-FFF2-40B4-BE49-F238E27FC236}">
                <a16:creationId xmlns:a16="http://schemas.microsoft.com/office/drawing/2014/main" id="{6B12DB11-D7DE-D37F-1A40-79744C7D845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21296" y="2749214"/>
            <a:ext cx="914400" cy="914400"/>
          </a:xfrm>
          <a:prstGeom prst="rect">
            <a:avLst/>
          </a:prstGeom>
        </p:spPr>
      </p:pic>
      <p:sp>
        <p:nvSpPr>
          <p:cNvPr id="58" name="正方形/長方形 57">
            <a:extLst>
              <a:ext uri="{FF2B5EF4-FFF2-40B4-BE49-F238E27FC236}">
                <a16:creationId xmlns:a16="http://schemas.microsoft.com/office/drawing/2014/main" id="{26F59369-6029-12D3-75A8-DA3E4A450096}"/>
              </a:ext>
            </a:extLst>
          </p:cNvPr>
          <p:cNvSpPr/>
          <p:nvPr/>
        </p:nvSpPr>
        <p:spPr>
          <a:xfrm>
            <a:off x="1321296" y="2749214"/>
            <a:ext cx="914400" cy="3385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9" name="グラフィックス 58" descr="サイクリング 単色塗りつぶし">
            <a:extLst>
              <a:ext uri="{FF2B5EF4-FFF2-40B4-BE49-F238E27FC236}">
                <a16:creationId xmlns:a16="http://schemas.microsoft.com/office/drawing/2014/main" id="{AC8275B8-4EF2-2E41-9A27-8AE8EF9E051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17144" y="2918491"/>
            <a:ext cx="568128" cy="568128"/>
          </a:xfrm>
          <a:prstGeom prst="rect">
            <a:avLst/>
          </a:prstGeom>
        </p:spPr>
      </p:pic>
      <p:pic>
        <p:nvPicPr>
          <p:cNvPr id="60" name="グラフィックス 59" descr="サイクリング 単色塗りつぶし">
            <a:extLst>
              <a:ext uri="{FF2B5EF4-FFF2-40B4-BE49-F238E27FC236}">
                <a16:creationId xmlns:a16="http://schemas.microsoft.com/office/drawing/2014/main" id="{9671E4CB-A4F3-88E9-65F3-187700017BC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62341" y="2928722"/>
            <a:ext cx="568128" cy="568128"/>
          </a:xfrm>
          <a:prstGeom prst="rect">
            <a:avLst/>
          </a:prstGeom>
        </p:spPr>
      </p:pic>
      <p:pic>
        <p:nvPicPr>
          <p:cNvPr id="61" name="グラフィックス 60" descr="サイクリング 単色塗りつぶし">
            <a:extLst>
              <a:ext uri="{FF2B5EF4-FFF2-40B4-BE49-F238E27FC236}">
                <a16:creationId xmlns:a16="http://schemas.microsoft.com/office/drawing/2014/main" id="{BB0B4A6E-D607-D534-7DE7-86072274142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96000" y="4508746"/>
            <a:ext cx="568128" cy="568128"/>
          </a:xfrm>
          <a:prstGeom prst="rect">
            <a:avLst/>
          </a:prstGeom>
        </p:spPr>
      </p:pic>
      <p:pic>
        <p:nvPicPr>
          <p:cNvPr id="62" name="グラフィックス 61" descr="サイクリング 単色塗りつぶし">
            <a:extLst>
              <a:ext uri="{FF2B5EF4-FFF2-40B4-BE49-F238E27FC236}">
                <a16:creationId xmlns:a16="http://schemas.microsoft.com/office/drawing/2014/main" id="{1EA402F3-7EFB-89D4-79EE-25555605CE0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62873" y="4518977"/>
            <a:ext cx="568128" cy="568128"/>
          </a:xfrm>
          <a:prstGeom prst="rect">
            <a:avLst/>
          </a:prstGeom>
        </p:spPr>
      </p:pic>
      <p:pic>
        <p:nvPicPr>
          <p:cNvPr id="63" name="グラフィックス 62" descr="サイクリング 単色塗りつぶし">
            <a:extLst>
              <a:ext uri="{FF2B5EF4-FFF2-40B4-BE49-F238E27FC236}">
                <a16:creationId xmlns:a16="http://schemas.microsoft.com/office/drawing/2014/main" id="{1D2177A2-857B-0566-373D-5E372CDC3E0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39946" y="4519945"/>
            <a:ext cx="567160" cy="567160"/>
          </a:xfrm>
          <a:prstGeom prst="rect">
            <a:avLst/>
          </a:prstGeom>
        </p:spPr>
      </p:pic>
      <p:pic>
        <p:nvPicPr>
          <p:cNvPr id="64" name="グラフィックス 63" descr="サイクリング 単色塗りつぶし">
            <a:extLst>
              <a:ext uri="{FF2B5EF4-FFF2-40B4-BE49-F238E27FC236}">
                <a16:creationId xmlns:a16="http://schemas.microsoft.com/office/drawing/2014/main" id="{64B0FC13-0531-E7A1-623D-FF18A5C1ED8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07106" y="4519945"/>
            <a:ext cx="567160" cy="567160"/>
          </a:xfrm>
          <a:prstGeom prst="rect">
            <a:avLst/>
          </a:prstGeom>
        </p:spPr>
      </p:pic>
      <p:pic>
        <p:nvPicPr>
          <p:cNvPr id="65" name="グラフィックス 64" descr="サイクリング 単色塗りつぶし">
            <a:extLst>
              <a:ext uri="{FF2B5EF4-FFF2-40B4-BE49-F238E27FC236}">
                <a16:creationId xmlns:a16="http://schemas.microsoft.com/office/drawing/2014/main" id="{0CC8FFAD-5A49-1E64-1482-81D8987BC9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74266" y="4507402"/>
            <a:ext cx="579703" cy="579703"/>
          </a:xfrm>
          <a:prstGeom prst="rect">
            <a:avLst/>
          </a:prstGeom>
        </p:spPr>
      </p:pic>
      <p:sp>
        <p:nvSpPr>
          <p:cNvPr id="66" name="テキスト ボックス 65">
            <a:extLst>
              <a:ext uri="{FF2B5EF4-FFF2-40B4-BE49-F238E27FC236}">
                <a16:creationId xmlns:a16="http://schemas.microsoft.com/office/drawing/2014/main" id="{ADCBB362-ED8E-9DB8-D16F-DE08575EE79F}"/>
              </a:ext>
            </a:extLst>
          </p:cNvPr>
          <p:cNvSpPr txBox="1"/>
          <p:nvPr/>
        </p:nvSpPr>
        <p:spPr>
          <a:xfrm>
            <a:off x="1055078" y="3928739"/>
            <a:ext cx="8181519" cy="338554"/>
          </a:xfrm>
          <a:prstGeom prst="rect">
            <a:avLst/>
          </a:prstGeom>
          <a:solidFill>
            <a:schemeClr val="accent2">
              <a:lumMod val="50000"/>
            </a:schemeClr>
          </a:solidFill>
        </p:spPr>
        <p:txBody>
          <a:bodyPr wrap="square" rtlCol="0" anchor="ctr">
            <a:spAutoFit/>
          </a:bodyPr>
          <a:lstStyle/>
          <a:p>
            <a:pPr algn="ctr"/>
            <a:r>
              <a:rPr kumimoji="1" lang="ja-JP" altLang="en-US" sz="1600" dirty="0">
                <a:solidFill>
                  <a:schemeClr val="bg1"/>
                </a:solidFill>
                <a:latin typeface="BIZ UDPゴシック" panose="020B0400000000000000" pitchFamily="50" charset="-128"/>
                <a:ea typeface="BIZ UDPゴシック" panose="020B0400000000000000" pitchFamily="50" charset="-128"/>
              </a:rPr>
              <a:t>参加者が</a:t>
            </a:r>
            <a:r>
              <a:rPr lang="en-US" altLang="ja-JP" sz="1600" dirty="0">
                <a:solidFill>
                  <a:schemeClr val="bg1"/>
                </a:solidFill>
                <a:latin typeface="BIZ UDPゴシック" panose="020B0400000000000000" pitchFamily="50" charset="-128"/>
                <a:ea typeface="BIZ UDPゴシック" panose="020B0400000000000000" pitchFamily="50" charset="-128"/>
              </a:rPr>
              <a:t>8</a:t>
            </a:r>
            <a:r>
              <a:rPr kumimoji="1" lang="ja-JP" altLang="en-US" sz="1600" dirty="0">
                <a:solidFill>
                  <a:schemeClr val="bg1"/>
                </a:solidFill>
                <a:latin typeface="BIZ UDPゴシック" panose="020B0400000000000000" pitchFamily="50" charset="-128"/>
                <a:ea typeface="BIZ UDPゴシック" panose="020B0400000000000000" pitchFamily="50" charset="-128"/>
              </a:rPr>
              <a:t>名の場合 </a:t>
            </a:r>
            <a:r>
              <a:rPr kumimoji="1" lang="en-US" altLang="ja-JP" sz="1600" dirty="0">
                <a:solidFill>
                  <a:schemeClr val="bg1"/>
                </a:solidFill>
                <a:latin typeface="BIZ UDPゴシック" panose="020B0400000000000000" pitchFamily="50" charset="-128"/>
                <a:ea typeface="BIZ UDPゴシック" panose="020B0400000000000000" pitchFamily="50" charset="-128"/>
              </a:rPr>
              <a:t>: </a:t>
            </a:r>
            <a:r>
              <a:rPr kumimoji="1" lang="ja-JP" altLang="en-US" sz="1600" dirty="0">
                <a:solidFill>
                  <a:schemeClr val="bg1"/>
                </a:solidFill>
                <a:latin typeface="BIZ UDPゴシック" panose="020B0400000000000000" pitchFamily="50" charset="-128"/>
                <a:ea typeface="BIZ UDPゴシック" panose="020B0400000000000000" pitchFamily="50" charset="-128"/>
              </a:rPr>
              <a:t>メインガイド </a:t>
            </a:r>
            <a:r>
              <a:rPr kumimoji="1" lang="en-US" altLang="ja-JP" sz="1600" dirty="0">
                <a:solidFill>
                  <a:schemeClr val="bg1"/>
                </a:solidFill>
                <a:latin typeface="BIZ UDPゴシック" panose="020B0400000000000000" pitchFamily="50" charset="-128"/>
                <a:ea typeface="BIZ UDPゴシック" panose="020B0400000000000000" pitchFamily="50" charset="-128"/>
              </a:rPr>
              <a:t>+</a:t>
            </a:r>
            <a:r>
              <a:rPr kumimoji="1" lang="ja-JP" altLang="en-US" sz="1600" dirty="0">
                <a:solidFill>
                  <a:schemeClr val="bg1"/>
                </a:solidFill>
                <a:latin typeface="BIZ UDPゴシック" panose="020B0400000000000000" pitchFamily="50" charset="-128"/>
                <a:ea typeface="BIZ UDPゴシック" panose="020B0400000000000000" pitchFamily="50" charset="-128"/>
              </a:rPr>
              <a:t>アシスタントガイド</a:t>
            </a:r>
            <a:r>
              <a:rPr kumimoji="1" lang="en-US" altLang="ja-JP" sz="1600" dirty="0">
                <a:solidFill>
                  <a:schemeClr val="bg1"/>
                </a:solidFill>
                <a:latin typeface="BIZ UDPゴシック" panose="020B0400000000000000" pitchFamily="50" charset="-128"/>
                <a:ea typeface="BIZ UDPゴシック" panose="020B0400000000000000" pitchFamily="50" charset="-128"/>
              </a:rPr>
              <a:t>(2)</a:t>
            </a:r>
            <a:r>
              <a:rPr kumimoji="1" lang="ja-JP" altLang="en-US" sz="1600" dirty="0">
                <a:solidFill>
                  <a:schemeClr val="bg1"/>
                </a:solidFill>
                <a:latin typeface="BIZ UDPゴシック" panose="020B0400000000000000" pitchFamily="50" charset="-128"/>
                <a:ea typeface="BIZ UDPゴシック" panose="020B0400000000000000" pitchFamily="50" charset="-128"/>
              </a:rPr>
              <a:t> </a:t>
            </a:r>
            <a:r>
              <a:rPr kumimoji="1" lang="en-US" altLang="ja-JP" sz="1600" dirty="0">
                <a:solidFill>
                  <a:schemeClr val="bg1"/>
                </a:solidFill>
                <a:latin typeface="BIZ UDPゴシック" panose="020B0400000000000000" pitchFamily="50" charset="-128"/>
                <a:ea typeface="BIZ UDPゴシック" panose="020B0400000000000000" pitchFamily="50" charset="-128"/>
              </a:rPr>
              <a:t>+  </a:t>
            </a:r>
            <a:r>
              <a:rPr kumimoji="1" lang="ja-JP" altLang="en-US" sz="1600" dirty="0">
                <a:solidFill>
                  <a:schemeClr val="bg1"/>
                </a:solidFill>
                <a:latin typeface="BIZ UDPゴシック" panose="020B0400000000000000" pitchFamily="50" charset="-128"/>
                <a:ea typeface="BIZ UDPゴシック" panose="020B0400000000000000" pitchFamily="50" charset="-128"/>
              </a:rPr>
              <a:t>サポートカー　（推奨）</a:t>
            </a:r>
          </a:p>
        </p:txBody>
      </p:sp>
      <p:pic>
        <p:nvPicPr>
          <p:cNvPr id="67" name="グラフィックス 66" descr="バン 単色塗りつぶし">
            <a:extLst>
              <a:ext uri="{FF2B5EF4-FFF2-40B4-BE49-F238E27FC236}">
                <a16:creationId xmlns:a16="http://schemas.microsoft.com/office/drawing/2014/main" id="{0E5A5CA5-2FFE-95DA-BDC0-377B56B5C2E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21296" y="4334266"/>
            <a:ext cx="914400" cy="914400"/>
          </a:xfrm>
          <a:prstGeom prst="rect">
            <a:avLst/>
          </a:prstGeom>
        </p:spPr>
      </p:pic>
      <p:sp>
        <p:nvSpPr>
          <p:cNvPr id="68" name="正方形/長方形 67">
            <a:extLst>
              <a:ext uri="{FF2B5EF4-FFF2-40B4-BE49-F238E27FC236}">
                <a16:creationId xmlns:a16="http://schemas.microsoft.com/office/drawing/2014/main" id="{3B45B453-4ED2-DFF5-D510-4E635764A3E2}"/>
              </a:ext>
            </a:extLst>
          </p:cNvPr>
          <p:cNvSpPr/>
          <p:nvPr/>
        </p:nvSpPr>
        <p:spPr>
          <a:xfrm>
            <a:off x="1321296" y="4334266"/>
            <a:ext cx="914400" cy="3385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9" name="グラフィックス 68" descr="サイクリング 単色塗りつぶし">
            <a:extLst>
              <a:ext uri="{FF2B5EF4-FFF2-40B4-BE49-F238E27FC236}">
                <a16:creationId xmlns:a16="http://schemas.microsoft.com/office/drawing/2014/main" id="{E7D59DFD-DC6C-FE90-1622-DE9B3E1D663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17957" y="4508746"/>
            <a:ext cx="568128" cy="568128"/>
          </a:xfrm>
          <a:prstGeom prst="rect">
            <a:avLst/>
          </a:prstGeom>
        </p:spPr>
      </p:pic>
      <p:pic>
        <p:nvPicPr>
          <p:cNvPr id="70" name="グラフィックス 69" descr="サイクリング 単色塗りつぶし">
            <a:extLst>
              <a:ext uri="{FF2B5EF4-FFF2-40B4-BE49-F238E27FC236}">
                <a16:creationId xmlns:a16="http://schemas.microsoft.com/office/drawing/2014/main" id="{B75D487F-0D5A-7343-D594-2459576F778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63154" y="4518977"/>
            <a:ext cx="568128" cy="568128"/>
          </a:xfrm>
          <a:prstGeom prst="rect">
            <a:avLst/>
          </a:prstGeom>
        </p:spPr>
      </p:pic>
      <p:pic>
        <p:nvPicPr>
          <p:cNvPr id="71" name="グラフィックス 70" descr="サイクリング 単色塗りつぶし">
            <a:extLst>
              <a:ext uri="{FF2B5EF4-FFF2-40B4-BE49-F238E27FC236}">
                <a16:creationId xmlns:a16="http://schemas.microsoft.com/office/drawing/2014/main" id="{B6EE48E4-07EE-A50B-53DD-000CF67260F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5323" y="4501964"/>
            <a:ext cx="568128" cy="568128"/>
          </a:xfrm>
          <a:prstGeom prst="rect">
            <a:avLst/>
          </a:prstGeom>
        </p:spPr>
      </p:pic>
      <p:pic>
        <p:nvPicPr>
          <p:cNvPr id="72" name="グラフィックス 71" descr="サイクリング 単色塗りつぶし">
            <a:extLst>
              <a:ext uri="{FF2B5EF4-FFF2-40B4-BE49-F238E27FC236}">
                <a16:creationId xmlns:a16="http://schemas.microsoft.com/office/drawing/2014/main" id="{DA46B26C-D1F7-5D07-5055-C3E42837006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82196" y="4512195"/>
            <a:ext cx="568128" cy="568128"/>
          </a:xfrm>
          <a:prstGeom prst="rect">
            <a:avLst/>
          </a:prstGeom>
        </p:spPr>
      </p:pic>
      <p:pic>
        <p:nvPicPr>
          <p:cNvPr id="73" name="グラフィックス 72" descr="サイクリング 単色塗りつぶし">
            <a:extLst>
              <a:ext uri="{FF2B5EF4-FFF2-40B4-BE49-F238E27FC236}">
                <a16:creationId xmlns:a16="http://schemas.microsoft.com/office/drawing/2014/main" id="{6C47C45C-EE45-FE56-8B7D-AFE67C443AE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37280" y="4501964"/>
            <a:ext cx="568128" cy="568128"/>
          </a:xfrm>
          <a:prstGeom prst="rect">
            <a:avLst/>
          </a:prstGeom>
        </p:spPr>
      </p:pic>
      <p:pic>
        <p:nvPicPr>
          <p:cNvPr id="74" name="グラフィックス 73" descr="サイクリング 単色塗りつぶし">
            <a:extLst>
              <a:ext uri="{FF2B5EF4-FFF2-40B4-BE49-F238E27FC236}">
                <a16:creationId xmlns:a16="http://schemas.microsoft.com/office/drawing/2014/main" id="{A4A1E05E-7763-DCB4-10F6-C68E919397D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682477" y="4512195"/>
            <a:ext cx="568128" cy="568128"/>
          </a:xfrm>
          <a:prstGeom prst="rect">
            <a:avLst/>
          </a:prstGeom>
        </p:spPr>
      </p:pic>
      <p:pic>
        <p:nvPicPr>
          <p:cNvPr id="75" name="グラフィックス 74" descr="サイクリング 単色塗りつぶし">
            <a:extLst>
              <a:ext uri="{FF2B5EF4-FFF2-40B4-BE49-F238E27FC236}">
                <a16:creationId xmlns:a16="http://schemas.microsoft.com/office/drawing/2014/main" id="{606F8878-CCD1-6B38-6890-038555BF6B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5323" y="6017807"/>
            <a:ext cx="588096" cy="568128"/>
          </a:xfrm>
          <a:prstGeom prst="rect">
            <a:avLst/>
          </a:prstGeom>
        </p:spPr>
      </p:pic>
      <p:pic>
        <p:nvPicPr>
          <p:cNvPr id="76" name="グラフィックス 75" descr="サイクリング 単色塗りつぶし">
            <a:extLst>
              <a:ext uri="{FF2B5EF4-FFF2-40B4-BE49-F238E27FC236}">
                <a16:creationId xmlns:a16="http://schemas.microsoft.com/office/drawing/2014/main" id="{AEDE1E96-0667-2EB6-A34E-D6E3A288644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82196" y="6028038"/>
            <a:ext cx="588096" cy="568128"/>
          </a:xfrm>
          <a:prstGeom prst="rect">
            <a:avLst/>
          </a:prstGeom>
        </p:spPr>
      </p:pic>
      <p:pic>
        <p:nvPicPr>
          <p:cNvPr id="77" name="グラフィックス 76" descr="サイクリング 単色塗りつぶし">
            <a:extLst>
              <a:ext uri="{FF2B5EF4-FFF2-40B4-BE49-F238E27FC236}">
                <a16:creationId xmlns:a16="http://schemas.microsoft.com/office/drawing/2014/main" id="{1C501323-FB6E-0576-5DD0-60275102413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59269" y="6029006"/>
            <a:ext cx="587094" cy="567160"/>
          </a:xfrm>
          <a:prstGeom prst="rect">
            <a:avLst/>
          </a:prstGeom>
        </p:spPr>
      </p:pic>
      <p:pic>
        <p:nvPicPr>
          <p:cNvPr id="78" name="グラフィックス 77" descr="サイクリング 単色塗りつぶし">
            <a:extLst>
              <a:ext uri="{FF2B5EF4-FFF2-40B4-BE49-F238E27FC236}">
                <a16:creationId xmlns:a16="http://schemas.microsoft.com/office/drawing/2014/main" id="{96AA9B18-B181-05CB-A9A9-CA3B35FDFD8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26429" y="6029006"/>
            <a:ext cx="587094" cy="567160"/>
          </a:xfrm>
          <a:prstGeom prst="rect">
            <a:avLst/>
          </a:prstGeom>
        </p:spPr>
      </p:pic>
      <p:pic>
        <p:nvPicPr>
          <p:cNvPr id="79" name="グラフィックス 78" descr="サイクリング 単色塗りつぶし">
            <a:extLst>
              <a:ext uri="{FF2B5EF4-FFF2-40B4-BE49-F238E27FC236}">
                <a16:creationId xmlns:a16="http://schemas.microsoft.com/office/drawing/2014/main" id="{D0F7E03E-912E-5528-549C-BA154D9B9A8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93589" y="6016463"/>
            <a:ext cx="600078" cy="579703"/>
          </a:xfrm>
          <a:prstGeom prst="rect">
            <a:avLst/>
          </a:prstGeom>
        </p:spPr>
      </p:pic>
      <p:sp>
        <p:nvSpPr>
          <p:cNvPr id="80" name="テキスト ボックス 79">
            <a:extLst>
              <a:ext uri="{FF2B5EF4-FFF2-40B4-BE49-F238E27FC236}">
                <a16:creationId xmlns:a16="http://schemas.microsoft.com/office/drawing/2014/main" id="{8BD7246B-E2FE-1C79-D3F7-0AABD50140B2}"/>
              </a:ext>
            </a:extLst>
          </p:cNvPr>
          <p:cNvSpPr txBox="1"/>
          <p:nvPr/>
        </p:nvSpPr>
        <p:spPr>
          <a:xfrm>
            <a:off x="1050242" y="5390110"/>
            <a:ext cx="8603044" cy="338554"/>
          </a:xfrm>
          <a:prstGeom prst="rect">
            <a:avLst/>
          </a:prstGeom>
          <a:solidFill>
            <a:schemeClr val="accent2">
              <a:lumMod val="50000"/>
            </a:schemeClr>
          </a:solidFill>
        </p:spPr>
        <p:txBody>
          <a:bodyPr wrap="square" rtlCol="0" anchor="ctr">
            <a:spAutoFit/>
          </a:bodyPr>
          <a:lstStyle/>
          <a:p>
            <a:pPr algn="ctr"/>
            <a:r>
              <a:rPr kumimoji="1" lang="ja-JP" altLang="en-US" sz="1600" dirty="0">
                <a:solidFill>
                  <a:schemeClr val="bg1"/>
                </a:solidFill>
                <a:latin typeface="BIZ UDPゴシック" panose="020B0400000000000000" pitchFamily="50" charset="-128"/>
                <a:ea typeface="BIZ UDPゴシック" panose="020B0400000000000000" pitchFamily="50" charset="-128"/>
              </a:rPr>
              <a:t>参加者が</a:t>
            </a:r>
            <a:r>
              <a:rPr lang="en-US" altLang="ja-JP" sz="1600" dirty="0">
                <a:solidFill>
                  <a:schemeClr val="bg1"/>
                </a:solidFill>
                <a:latin typeface="BIZ UDPゴシック" panose="020B0400000000000000" pitchFamily="50" charset="-128"/>
                <a:ea typeface="BIZ UDPゴシック" panose="020B0400000000000000" pitchFamily="50" charset="-128"/>
              </a:rPr>
              <a:t>10</a:t>
            </a:r>
            <a:r>
              <a:rPr kumimoji="1" lang="ja-JP" altLang="en-US" sz="1600" dirty="0">
                <a:solidFill>
                  <a:schemeClr val="bg1"/>
                </a:solidFill>
                <a:latin typeface="BIZ UDPゴシック" panose="020B0400000000000000" pitchFamily="50" charset="-128"/>
                <a:ea typeface="BIZ UDPゴシック" panose="020B0400000000000000" pitchFamily="50" charset="-128"/>
              </a:rPr>
              <a:t>名の場合 </a:t>
            </a:r>
            <a:r>
              <a:rPr kumimoji="1" lang="en-US" altLang="ja-JP" sz="1600" dirty="0">
                <a:solidFill>
                  <a:schemeClr val="bg1"/>
                </a:solidFill>
                <a:latin typeface="BIZ UDPゴシック" panose="020B0400000000000000" pitchFamily="50" charset="-128"/>
                <a:ea typeface="BIZ UDPゴシック" panose="020B0400000000000000" pitchFamily="50" charset="-128"/>
              </a:rPr>
              <a:t>: </a:t>
            </a:r>
            <a:r>
              <a:rPr kumimoji="1" lang="ja-JP" altLang="en-US" sz="1600" dirty="0">
                <a:solidFill>
                  <a:schemeClr val="bg1"/>
                </a:solidFill>
                <a:latin typeface="BIZ UDPゴシック" panose="020B0400000000000000" pitchFamily="50" charset="-128"/>
                <a:ea typeface="BIZ UDPゴシック" panose="020B0400000000000000" pitchFamily="50" charset="-128"/>
              </a:rPr>
              <a:t>メインガイド</a:t>
            </a:r>
            <a:r>
              <a:rPr kumimoji="1" lang="en-US" altLang="ja-JP" sz="1600" dirty="0">
                <a:solidFill>
                  <a:schemeClr val="bg1"/>
                </a:solidFill>
                <a:latin typeface="BIZ UDPゴシック" panose="020B0400000000000000" pitchFamily="50" charset="-128"/>
                <a:ea typeface="BIZ UDPゴシック" panose="020B0400000000000000" pitchFamily="50" charset="-128"/>
              </a:rPr>
              <a:t>(2)</a:t>
            </a:r>
            <a:r>
              <a:rPr kumimoji="1" lang="ja-JP" altLang="en-US" sz="1600" dirty="0">
                <a:solidFill>
                  <a:schemeClr val="bg1"/>
                </a:solidFill>
                <a:latin typeface="BIZ UDPゴシック" panose="020B0400000000000000" pitchFamily="50" charset="-128"/>
                <a:ea typeface="BIZ UDPゴシック" panose="020B0400000000000000" pitchFamily="50" charset="-128"/>
              </a:rPr>
              <a:t> </a:t>
            </a:r>
            <a:r>
              <a:rPr kumimoji="1" lang="en-US" altLang="ja-JP" sz="1600" dirty="0">
                <a:solidFill>
                  <a:schemeClr val="bg1"/>
                </a:solidFill>
                <a:latin typeface="BIZ UDPゴシック" panose="020B0400000000000000" pitchFamily="50" charset="-128"/>
                <a:ea typeface="BIZ UDPゴシック" panose="020B0400000000000000" pitchFamily="50" charset="-128"/>
              </a:rPr>
              <a:t>+</a:t>
            </a:r>
            <a:r>
              <a:rPr kumimoji="1" lang="ja-JP" altLang="en-US" sz="1600" dirty="0">
                <a:solidFill>
                  <a:schemeClr val="bg1"/>
                </a:solidFill>
                <a:latin typeface="BIZ UDPゴシック" panose="020B0400000000000000" pitchFamily="50" charset="-128"/>
                <a:ea typeface="BIZ UDPゴシック" panose="020B0400000000000000" pitchFamily="50" charset="-128"/>
              </a:rPr>
              <a:t>アシスタントガイド</a:t>
            </a:r>
            <a:r>
              <a:rPr kumimoji="1" lang="en-US" altLang="ja-JP" sz="1600" dirty="0">
                <a:solidFill>
                  <a:schemeClr val="bg1"/>
                </a:solidFill>
                <a:latin typeface="BIZ UDPゴシック" panose="020B0400000000000000" pitchFamily="50" charset="-128"/>
                <a:ea typeface="BIZ UDPゴシック" panose="020B0400000000000000" pitchFamily="50" charset="-128"/>
              </a:rPr>
              <a:t>(2)</a:t>
            </a:r>
            <a:r>
              <a:rPr kumimoji="1" lang="ja-JP" altLang="en-US" sz="1600" dirty="0">
                <a:solidFill>
                  <a:schemeClr val="bg1"/>
                </a:solidFill>
                <a:latin typeface="BIZ UDPゴシック" panose="020B0400000000000000" pitchFamily="50" charset="-128"/>
                <a:ea typeface="BIZ UDPゴシック" panose="020B0400000000000000" pitchFamily="50" charset="-128"/>
              </a:rPr>
              <a:t> </a:t>
            </a:r>
            <a:r>
              <a:rPr kumimoji="1" lang="en-US" altLang="ja-JP" sz="1600" dirty="0">
                <a:solidFill>
                  <a:schemeClr val="bg1"/>
                </a:solidFill>
                <a:latin typeface="BIZ UDPゴシック" panose="020B0400000000000000" pitchFamily="50" charset="-128"/>
                <a:ea typeface="BIZ UDPゴシック" panose="020B0400000000000000" pitchFamily="50" charset="-128"/>
              </a:rPr>
              <a:t>+  </a:t>
            </a:r>
            <a:r>
              <a:rPr kumimoji="1" lang="ja-JP" altLang="en-US" sz="1600" dirty="0">
                <a:solidFill>
                  <a:schemeClr val="bg1"/>
                </a:solidFill>
                <a:latin typeface="BIZ UDPゴシック" panose="020B0400000000000000" pitchFamily="50" charset="-128"/>
                <a:ea typeface="BIZ UDPゴシック" panose="020B0400000000000000" pitchFamily="50" charset="-128"/>
              </a:rPr>
              <a:t>サポートカー　（推奨）</a:t>
            </a:r>
          </a:p>
        </p:txBody>
      </p:sp>
      <p:pic>
        <p:nvPicPr>
          <p:cNvPr id="81" name="グラフィックス 80" descr="バン 単色塗りつぶし">
            <a:extLst>
              <a:ext uri="{FF2B5EF4-FFF2-40B4-BE49-F238E27FC236}">
                <a16:creationId xmlns:a16="http://schemas.microsoft.com/office/drawing/2014/main" id="{674BCEB1-B07F-E408-49B9-E8DF19DE0B2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16460" y="5795637"/>
            <a:ext cx="946538" cy="914400"/>
          </a:xfrm>
          <a:prstGeom prst="rect">
            <a:avLst/>
          </a:prstGeom>
        </p:spPr>
      </p:pic>
      <p:sp>
        <p:nvSpPr>
          <p:cNvPr id="82" name="正方形/長方形 81">
            <a:extLst>
              <a:ext uri="{FF2B5EF4-FFF2-40B4-BE49-F238E27FC236}">
                <a16:creationId xmlns:a16="http://schemas.microsoft.com/office/drawing/2014/main" id="{72D836DF-17E3-DF4A-44E1-99D0B2FC1B3F}"/>
              </a:ext>
            </a:extLst>
          </p:cNvPr>
          <p:cNvSpPr/>
          <p:nvPr/>
        </p:nvSpPr>
        <p:spPr>
          <a:xfrm>
            <a:off x="1316460" y="5795637"/>
            <a:ext cx="946538" cy="3385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3" name="グラフィックス 82" descr="サイクリング 単色塗りつぶし">
            <a:extLst>
              <a:ext uri="{FF2B5EF4-FFF2-40B4-BE49-F238E27FC236}">
                <a16:creationId xmlns:a16="http://schemas.microsoft.com/office/drawing/2014/main" id="{5F965558-913C-0E30-13EB-E731CAF1ECB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37280" y="6017807"/>
            <a:ext cx="588096" cy="568128"/>
          </a:xfrm>
          <a:prstGeom prst="rect">
            <a:avLst/>
          </a:prstGeom>
        </p:spPr>
      </p:pic>
      <p:pic>
        <p:nvPicPr>
          <p:cNvPr id="84" name="グラフィックス 83" descr="サイクリング 単色塗りつぶし">
            <a:extLst>
              <a:ext uri="{FF2B5EF4-FFF2-40B4-BE49-F238E27FC236}">
                <a16:creationId xmlns:a16="http://schemas.microsoft.com/office/drawing/2014/main" id="{ED636652-5898-D885-9002-36F94815944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682477" y="6028038"/>
            <a:ext cx="588096" cy="568128"/>
          </a:xfrm>
          <a:prstGeom prst="rect">
            <a:avLst/>
          </a:prstGeom>
        </p:spPr>
      </p:pic>
      <p:pic>
        <p:nvPicPr>
          <p:cNvPr id="85" name="グラフィックス 84" descr="サイクリング 単色塗りつぶし">
            <a:extLst>
              <a:ext uri="{FF2B5EF4-FFF2-40B4-BE49-F238E27FC236}">
                <a16:creationId xmlns:a16="http://schemas.microsoft.com/office/drawing/2014/main" id="{5C6F3AC5-F790-1A17-09D8-830711B3419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67832" y="6001791"/>
            <a:ext cx="588096" cy="568128"/>
          </a:xfrm>
          <a:prstGeom prst="rect">
            <a:avLst/>
          </a:prstGeom>
        </p:spPr>
      </p:pic>
      <p:pic>
        <p:nvPicPr>
          <p:cNvPr id="86" name="グラフィックス 85" descr="サイクリング 単色塗りつぶし">
            <a:extLst>
              <a:ext uri="{FF2B5EF4-FFF2-40B4-BE49-F238E27FC236}">
                <a16:creationId xmlns:a16="http://schemas.microsoft.com/office/drawing/2014/main" id="{79FC0FD5-03F5-A8DB-6C8C-32C67732A8E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34705" y="6012022"/>
            <a:ext cx="588096" cy="568128"/>
          </a:xfrm>
          <a:prstGeom prst="rect">
            <a:avLst/>
          </a:prstGeom>
        </p:spPr>
      </p:pic>
      <p:pic>
        <p:nvPicPr>
          <p:cNvPr id="87" name="グラフィックス 86" descr="サイクリング 単色塗りつぶし">
            <a:extLst>
              <a:ext uri="{FF2B5EF4-FFF2-40B4-BE49-F238E27FC236}">
                <a16:creationId xmlns:a16="http://schemas.microsoft.com/office/drawing/2014/main" id="{71A6D141-ED51-B29A-6E44-F9755B65D9C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11778" y="6012990"/>
            <a:ext cx="587094" cy="567160"/>
          </a:xfrm>
          <a:prstGeom prst="rect">
            <a:avLst/>
          </a:prstGeom>
        </p:spPr>
      </p:pic>
      <p:pic>
        <p:nvPicPr>
          <p:cNvPr id="88" name="グラフィックス 87" descr="サイクリング 単色塗りつぶし">
            <a:extLst>
              <a:ext uri="{FF2B5EF4-FFF2-40B4-BE49-F238E27FC236}">
                <a16:creationId xmlns:a16="http://schemas.microsoft.com/office/drawing/2014/main" id="{7304F9C6-FC5B-F417-00C0-525F5D5B076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78938" y="6012990"/>
            <a:ext cx="587094" cy="567160"/>
          </a:xfrm>
          <a:prstGeom prst="rect">
            <a:avLst/>
          </a:prstGeom>
        </p:spPr>
      </p:pic>
      <p:pic>
        <p:nvPicPr>
          <p:cNvPr id="89" name="グラフィックス 88" descr="サイクリング 単色塗りつぶし">
            <a:extLst>
              <a:ext uri="{FF2B5EF4-FFF2-40B4-BE49-F238E27FC236}">
                <a16:creationId xmlns:a16="http://schemas.microsoft.com/office/drawing/2014/main" id="{44669424-6668-2EAD-0DE6-957F3204BDA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46098" y="6000447"/>
            <a:ext cx="600078" cy="579703"/>
          </a:xfrm>
          <a:prstGeom prst="rect">
            <a:avLst/>
          </a:prstGeom>
        </p:spPr>
      </p:pic>
      <p:pic>
        <p:nvPicPr>
          <p:cNvPr id="90" name="グラフィックス 89" descr="サイクリング 単色塗りつぶし">
            <a:extLst>
              <a:ext uri="{FF2B5EF4-FFF2-40B4-BE49-F238E27FC236}">
                <a16:creationId xmlns:a16="http://schemas.microsoft.com/office/drawing/2014/main" id="{AD39E252-AD66-2A31-D275-CDA6575853B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89789" y="6001791"/>
            <a:ext cx="588096" cy="568128"/>
          </a:xfrm>
          <a:prstGeom prst="rect">
            <a:avLst/>
          </a:prstGeom>
        </p:spPr>
      </p:pic>
      <p:pic>
        <p:nvPicPr>
          <p:cNvPr id="91" name="グラフィックス 90" descr="サイクリング 単色塗りつぶし">
            <a:extLst>
              <a:ext uri="{FF2B5EF4-FFF2-40B4-BE49-F238E27FC236}">
                <a16:creationId xmlns:a16="http://schemas.microsoft.com/office/drawing/2014/main" id="{16F7A928-6B98-BDF8-2A1D-6EF7A3715F3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34986" y="6012022"/>
            <a:ext cx="588096" cy="568128"/>
          </a:xfrm>
          <a:prstGeom prst="rect">
            <a:avLst/>
          </a:prstGeom>
        </p:spPr>
      </p:pic>
    </p:spTree>
    <p:extLst>
      <p:ext uri="{BB962C8B-B14F-4D97-AF65-F5344CB8AC3E}">
        <p14:creationId xmlns:p14="http://schemas.microsoft.com/office/powerpoint/2010/main" val="36721969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05051-3E13-1574-9EB2-7F58784AB3E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770A01F-4910-B9F8-8B9D-2770D3613079}"/>
              </a:ext>
            </a:extLst>
          </p:cNvPr>
          <p:cNvSpPr>
            <a:spLocks noGrp="1"/>
          </p:cNvSpPr>
          <p:nvPr>
            <p:ph type="title"/>
          </p:nvPr>
        </p:nvSpPr>
        <p:spPr>
          <a:xfrm>
            <a:off x="0" y="196101"/>
            <a:ext cx="12192000" cy="431860"/>
          </a:xfrm>
          <a:solidFill>
            <a:schemeClr val="tx1"/>
          </a:solidFill>
        </p:spPr>
        <p:txBody>
          <a:bodyPr>
            <a:noAutofit/>
          </a:bodyPr>
          <a:lstStyle/>
          <a:p>
            <a:r>
              <a:rPr kumimoji="1" lang="en-US" altLang="ja-JP" sz="2400" dirty="0">
                <a:solidFill>
                  <a:schemeClr val="bg1"/>
                </a:solidFill>
                <a:latin typeface="BIZ UDPゴシック" panose="020B0400000000000000" pitchFamily="50" charset="-128"/>
                <a:ea typeface="BIZ UDPゴシック" panose="020B0400000000000000" pitchFamily="50" charset="-128"/>
              </a:rPr>
              <a:t>  </a:t>
            </a:r>
            <a:r>
              <a:rPr kumimoji="1" lang="ja-JP" altLang="en-US" sz="2400" dirty="0">
                <a:solidFill>
                  <a:schemeClr val="bg1"/>
                </a:solidFill>
                <a:latin typeface="BIZ UDPゴシック" panose="020B0400000000000000" pitchFamily="50" charset="-128"/>
                <a:ea typeface="BIZ UDPゴシック" panose="020B0400000000000000" pitchFamily="50" charset="-128"/>
              </a:rPr>
              <a:t>　サイクリングガイドに必要な基礎知識</a:t>
            </a:r>
          </a:p>
        </p:txBody>
      </p:sp>
      <p:cxnSp>
        <p:nvCxnSpPr>
          <p:cNvPr id="6" name="直線コネクタ 5">
            <a:extLst>
              <a:ext uri="{FF2B5EF4-FFF2-40B4-BE49-F238E27FC236}">
                <a16:creationId xmlns:a16="http://schemas.microsoft.com/office/drawing/2014/main" id="{1C22BD41-73DD-5BF1-5951-2F9C26E9E39D}"/>
              </a:ext>
            </a:extLst>
          </p:cNvPr>
          <p:cNvCxnSpPr>
            <a:cxnSpLocks/>
          </p:cNvCxnSpPr>
          <p:nvPr/>
        </p:nvCxnSpPr>
        <p:spPr>
          <a:xfrm>
            <a:off x="1840880" y="3357680"/>
            <a:ext cx="1212901" cy="17249"/>
          </a:xfrm>
          <a:prstGeom prst="line">
            <a:avLst/>
          </a:prstGeom>
          <a:ln w="762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E90786AB-F2AE-82E2-3AD6-64F9612EEA1D}"/>
              </a:ext>
            </a:extLst>
          </p:cNvPr>
          <p:cNvCxnSpPr>
            <a:cxnSpLocks/>
          </p:cNvCxnSpPr>
          <p:nvPr/>
        </p:nvCxnSpPr>
        <p:spPr>
          <a:xfrm>
            <a:off x="3195565" y="3370617"/>
            <a:ext cx="1205696" cy="8624"/>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7FFD81E6-DE2B-D0D8-6453-39CF5FAA0A0C}"/>
              </a:ext>
            </a:extLst>
          </p:cNvPr>
          <p:cNvCxnSpPr>
            <a:cxnSpLocks/>
            <a:endCxn id="13" idx="3"/>
          </p:cNvCxnSpPr>
          <p:nvPr/>
        </p:nvCxnSpPr>
        <p:spPr>
          <a:xfrm flipV="1">
            <a:off x="4483512" y="3366304"/>
            <a:ext cx="2795931" cy="4052"/>
          </a:xfrm>
          <a:prstGeom prst="line">
            <a:avLst/>
          </a:prstGeom>
          <a:ln w="762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7F6987FC-A519-4531-1FD3-EE5CB845C492}"/>
              </a:ext>
            </a:extLst>
          </p:cNvPr>
          <p:cNvCxnSpPr>
            <a:cxnSpLocks/>
          </p:cNvCxnSpPr>
          <p:nvPr/>
        </p:nvCxnSpPr>
        <p:spPr>
          <a:xfrm>
            <a:off x="1840880" y="2049666"/>
            <a:ext cx="5314357" cy="0"/>
          </a:xfrm>
          <a:prstGeom prst="line">
            <a:avLst/>
          </a:prstGeom>
          <a:ln w="762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3" name="二等辺三角形 12">
            <a:extLst>
              <a:ext uri="{FF2B5EF4-FFF2-40B4-BE49-F238E27FC236}">
                <a16:creationId xmlns:a16="http://schemas.microsoft.com/office/drawing/2014/main" id="{59B81451-B5E6-BC6C-3C1A-8371A6F9D08A}"/>
              </a:ext>
            </a:extLst>
          </p:cNvPr>
          <p:cNvSpPr/>
          <p:nvPr/>
        </p:nvSpPr>
        <p:spPr>
          <a:xfrm rot="5400000">
            <a:off x="7288121" y="3201368"/>
            <a:ext cx="312516" cy="329872"/>
          </a:xfrm>
          <a:prstGeom prst="triangl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二等辺三角形 13">
            <a:extLst>
              <a:ext uri="{FF2B5EF4-FFF2-40B4-BE49-F238E27FC236}">
                <a16:creationId xmlns:a16="http://schemas.microsoft.com/office/drawing/2014/main" id="{E4832C6A-E887-70DC-313F-D1C443F848A6}"/>
              </a:ext>
            </a:extLst>
          </p:cNvPr>
          <p:cNvSpPr/>
          <p:nvPr/>
        </p:nvSpPr>
        <p:spPr>
          <a:xfrm rot="5400000">
            <a:off x="7138145" y="1890710"/>
            <a:ext cx="312516" cy="329872"/>
          </a:xfrm>
          <a:prstGeom prst="triangl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グラフィックス 15" descr="サイクリング 単色塗りつぶし">
            <a:extLst>
              <a:ext uri="{FF2B5EF4-FFF2-40B4-BE49-F238E27FC236}">
                <a16:creationId xmlns:a16="http://schemas.microsoft.com/office/drawing/2014/main" id="{0843CB83-1096-E591-706D-DB67D278222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10072" y="2747242"/>
            <a:ext cx="543884" cy="543884"/>
          </a:xfrm>
          <a:prstGeom prst="rect">
            <a:avLst/>
          </a:prstGeom>
        </p:spPr>
      </p:pic>
      <p:pic>
        <p:nvPicPr>
          <p:cNvPr id="17" name="グラフィックス 16" descr="サイクリング 単色塗りつぶし">
            <a:extLst>
              <a:ext uri="{FF2B5EF4-FFF2-40B4-BE49-F238E27FC236}">
                <a16:creationId xmlns:a16="http://schemas.microsoft.com/office/drawing/2014/main" id="{B1BFDD4B-E953-3E66-33E6-5C1D35B440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55313" y="2745179"/>
            <a:ext cx="549671" cy="549671"/>
          </a:xfrm>
          <a:prstGeom prst="rect">
            <a:avLst/>
          </a:prstGeom>
        </p:spPr>
      </p:pic>
      <p:pic>
        <p:nvPicPr>
          <p:cNvPr id="18" name="グラフィックス 17" descr="サイクリング 単色塗りつぶし">
            <a:extLst>
              <a:ext uri="{FF2B5EF4-FFF2-40B4-BE49-F238E27FC236}">
                <a16:creationId xmlns:a16="http://schemas.microsoft.com/office/drawing/2014/main" id="{D9484F6B-BADF-DD01-534D-29670FE23D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56013" y="2772486"/>
            <a:ext cx="543884" cy="543884"/>
          </a:xfrm>
          <a:prstGeom prst="rect">
            <a:avLst/>
          </a:prstGeom>
        </p:spPr>
      </p:pic>
      <p:pic>
        <p:nvPicPr>
          <p:cNvPr id="19" name="グラフィックス 18" descr="サイクリング 単色塗りつぶし">
            <a:extLst>
              <a:ext uri="{FF2B5EF4-FFF2-40B4-BE49-F238E27FC236}">
                <a16:creationId xmlns:a16="http://schemas.microsoft.com/office/drawing/2014/main" id="{479E016C-72DD-FE8A-A443-4C3422140D1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31963" y="2776565"/>
            <a:ext cx="549670" cy="549670"/>
          </a:xfrm>
          <a:prstGeom prst="rect">
            <a:avLst/>
          </a:prstGeom>
        </p:spPr>
      </p:pic>
      <p:pic>
        <p:nvPicPr>
          <p:cNvPr id="20" name="グラフィックス 19" descr="サイクリング 単色塗りつぶし">
            <a:extLst>
              <a:ext uri="{FF2B5EF4-FFF2-40B4-BE49-F238E27FC236}">
                <a16:creationId xmlns:a16="http://schemas.microsoft.com/office/drawing/2014/main" id="{FA6F14F2-0E59-C967-A23B-A19E2D70F7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50099" y="2803131"/>
            <a:ext cx="549669" cy="549669"/>
          </a:xfrm>
          <a:prstGeom prst="rect">
            <a:avLst/>
          </a:prstGeom>
        </p:spPr>
      </p:pic>
      <p:pic>
        <p:nvPicPr>
          <p:cNvPr id="21" name="グラフィックス 20" descr="サイクリング 単色塗りつぶし">
            <a:extLst>
              <a:ext uri="{FF2B5EF4-FFF2-40B4-BE49-F238E27FC236}">
                <a16:creationId xmlns:a16="http://schemas.microsoft.com/office/drawing/2014/main" id="{D35D5919-CC47-1FFA-9412-38A1D5C211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06439" y="1438217"/>
            <a:ext cx="568128" cy="568128"/>
          </a:xfrm>
          <a:prstGeom prst="rect">
            <a:avLst/>
          </a:prstGeom>
        </p:spPr>
      </p:pic>
      <p:pic>
        <p:nvPicPr>
          <p:cNvPr id="22" name="グラフィックス 21" descr="サイクリング 単色塗りつぶし">
            <a:extLst>
              <a:ext uri="{FF2B5EF4-FFF2-40B4-BE49-F238E27FC236}">
                <a16:creationId xmlns:a16="http://schemas.microsoft.com/office/drawing/2014/main" id="{92EAC69D-35AC-BA65-1870-E81E9575BB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73312" y="1448448"/>
            <a:ext cx="568128" cy="568128"/>
          </a:xfrm>
          <a:prstGeom prst="rect">
            <a:avLst/>
          </a:prstGeom>
        </p:spPr>
      </p:pic>
      <p:pic>
        <p:nvPicPr>
          <p:cNvPr id="23" name="グラフィックス 22" descr="サイクリング 単色塗りつぶし">
            <a:extLst>
              <a:ext uri="{FF2B5EF4-FFF2-40B4-BE49-F238E27FC236}">
                <a16:creationId xmlns:a16="http://schemas.microsoft.com/office/drawing/2014/main" id="{34AD82CC-FCAB-5C19-A371-42BEB4FA988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40183" y="1462920"/>
            <a:ext cx="567160" cy="567160"/>
          </a:xfrm>
          <a:prstGeom prst="rect">
            <a:avLst/>
          </a:prstGeom>
        </p:spPr>
      </p:pic>
      <p:pic>
        <p:nvPicPr>
          <p:cNvPr id="24" name="グラフィックス 23" descr="サイクリング 単色塗りつぶし">
            <a:extLst>
              <a:ext uri="{FF2B5EF4-FFF2-40B4-BE49-F238E27FC236}">
                <a16:creationId xmlns:a16="http://schemas.microsoft.com/office/drawing/2014/main" id="{2BFD3B16-A665-786E-9193-64109B07A88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17258" y="1462403"/>
            <a:ext cx="567160" cy="567160"/>
          </a:xfrm>
          <a:prstGeom prst="rect">
            <a:avLst/>
          </a:prstGeom>
        </p:spPr>
      </p:pic>
      <p:pic>
        <p:nvPicPr>
          <p:cNvPr id="25" name="グラフィックス 24" descr="サイクリング 単色塗りつぶし">
            <a:extLst>
              <a:ext uri="{FF2B5EF4-FFF2-40B4-BE49-F238E27FC236}">
                <a16:creationId xmlns:a16="http://schemas.microsoft.com/office/drawing/2014/main" id="{DC895EB6-6599-3A35-2FAF-C0E398721C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05442" y="1436873"/>
            <a:ext cx="579703" cy="579703"/>
          </a:xfrm>
          <a:prstGeom prst="rect">
            <a:avLst/>
          </a:prstGeom>
        </p:spPr>
      </p:pic>
      <p:sp>
        <p:nvSpPr>
          <p:cNvPr id="26" name="正方形/長方形 25">
            <a:extLst>
              <a:ext uri="{FF2B5EF4-FFF2-40B4-BE49-F238E27FC236}">
                <a16:creationId xmlns:a16="http://schemas.microsoft.com/office/drawing/2014/main" id="{586F00E8-CF2B-748D-3B64-266D4A114C99}"/>
              </a:ext>
            </a:extLst>
          </p:cNvPr>
          <p:cNvSpPr/>
          <p:nvPr/>
        </p:nvSpPr>
        <p:spPr>
          <a:xfrm>
            <a:off x="7677417" y="2864570"/>
            <a:ext cx="766555" cy="923330"/>
          </a:xfrm>
          <a:prstGeom prst="rect">
            <a:avLst/>
          </a:prstGeom>
          <a:noFill/>
        </p:spPr>
        <p:txBody>
          <a:bodyPr wrap="square" lIns="91440" tIns="45720" rIns="91440" bIns="45720">
            <a:spAutoFit/>
          </a:bodyPr>
          <a:lstStyle/>
          <a:p>
            <a:pPr algn="ctr"/>
            <a:r>
              <a:rPr lang="en-US" altLang="ja-JP" sz="5400" b="1" dirty="0">
                <a:ln w="0"/>
                <a:solidFill>
                  <a:srgbClr val="FF0000"/>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cs typeface="ADLaM Display" panose="02010000000000000000" pitchFamily="2" charset="0"/>
              </a:rPr>
              <a:t>×</a:t>
            </a:r>
            <a:endParaRPr lang="ja-JP" altLang="en-US" sz="5400" b="1" cap="none" spc="0" dirty="0">
              <a:ln w="0"/>
              <a:solidFill>
                <a:srgbClr val="FF0000"/>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cs typeface="ADLaM Display" panose="02010000000000000000" pitchFamily="2" charset="0"/>
            </a:endParaRPr>
          </a:p>
        </p:txBody>
      </p:sp>
      <p:sp>
        <p:nvSpPr>
          <p:cNvPr id="27" name="正方形/長方形 26">
            <a:extLst>
              <a:ext uri="{FF2B5EF4-FFF2-40B4-BE49-F238E27FC236}">
                <a16:creationId xmlns:a16="http://schemas.microsoft.com/office/drawing/2014/main" id="{AE3FD7AF-B9FE-B12A-44EF-4E3CBECE9192}"/>
              </a:ext>
            </a:extLst>
          </p:cNvPr>
          <p:cNvSpPr/>
          <p:nvPr/>
        </p:nvSpPr>
        <p:spPr>
          <a:xfrm>
            <a:off x="7524229" y="1533933"/>
            <a:ext cx="766556" cy="923330"/>
          </a:xfrm>
          <a:prstGeom prst="rect">
            <a:avLst/>
          </a:prstGeom>
          <a:noFill/>
        </p:spPr>
        <p:txBody>
          <a:bodyPr wrap="square" lIns="91440" tIns="45720" rIns="91440" bIns="45720">
            <a:spAutoFit/>
          </a:bodyPr>
          <a:lstStyle/>
          <a:p>
            <a:pPr algn="ctr"/>
            <a:r>
              <a:rPr lang="ja-JP" altLang="en-US" sz="5400" b="1" cap="none" spc="0" dirty="0">
                <a:ln w="0"/>
                <a:solidFill>
                  <a:srgbClr val="0070C0"/>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cs typeface="ADLaM Display" panose="02010000000000000000" pitchFamily="2" charset="0"/>
              </a:rPr>
              <a:t>〇</a:t>
            </a:r>
          </a:p>
        </p:txBody>
      </p:sp>
      <p:sp>
        <p:nvSpPr>
          <p:cNvPr id="28" name="テキスト ボックス 27">
            <a:extLst>
              <a:ext uri="{FF2B5EF4-FFF2-40B4-BE49-F238E27FC236}">
                <a16:creationId xmlns:a16="http://schemas.microsoft.com/office/drawing/2014/main" id="{8D0BC3B4-A664-A961-DCAC-BF8AAB5AF1BC}"/>
              </a:ext>
            </a:extLst>
          </p:cNvPr>
          <p:cNvSpPr txBox="1"/>
          <p:nvPr/>
        </p:nvSpPr>
        <p:spPr>
          <a:xfrm>
            <a:off x="1818345" y="3439919"/>
            <a:ext cx="1102006" cy="369332"/>
          </a:xfrm>
          <a:prstGeom prst="rect">
            <a:avLst/>
          </a:prstGeom>
          <a:noFill/>
        </p:spPr>
        <p:txBody>
          <a:bodyPr wrap="square" rtlCol="0">
            <a:spAutoFit/>
          </a:bodyPr>
          <a:lstStyle/>
          <a:p>
            <a:r>
              <a:rPr kumimoji="1" lang="en-US" altLang="ja-JP" b="1" dirty="0">
                <a:latin typeface="BIZ UDPゴシック" panose="020B0400000000000000" pitchFamily="50" charset="-128"/>
                <a:ea typeface="BIZ UDPゴシック" panose="020B0400000000000000" pitchFamily="50" charset="-128"/>
              </a:rPr>
              <a:t>slow</a:t>
            </a:r>
            <a:endParaRPr kumimoji="1" lang="ja-JP" altLang="en-US" b="1" dirty="0">
              <a:latin typeface="BIZ UDPゴシック" panose="020B0400000000000000" pitchFamily="50" charset="-128"/>
              <a:ea typeface="BIZ UDPゴシック" panose="020B0400000000000000" pitchFamily="50" charset="-128"/>
            </a:endParaRPr>
          </a:p>
        </p:txBody>
      </p:sp>
      <p:sp>
        <p:nvSpPr>
          <p:cNvPr id="29" name="テキスト ボックス 28">
            <a:extLst>
              <a:ext uri="{FF2B5EF4-FFF2-40B4-BE49-F238E27FC236}">
                <a16:creationId xmlns:a16="http://schemas.microsoft.com/office/drawing/2014/main" id="{A550A71E-C523-FCB8-DA7F-2CF8BE8C59C1}"/>
              </a:ext>
            </a:extLst>
          </p:cNvPr>
          <p:cNvSpPr txBox="1"/>
          <p:nvPr/>
        </p:nvSpPr>
        <p:spPr>
          <a:xfrm>
            <a:off x="1512278" y="755105"/>
            <a:ext cx="6375466" cy="338554"/>
          </a:xfrm>
          <a:prstGeom prst="rect">
            <a:avLst/>
          </a:prstGeom>
          <a:solidFill>
            <a:schemeClr val="accent2">
              <a:lumMod val="50000"/>
            </a:schemeClr>
          </a:solidFill>
        </p:spPr>
        <p:txBody>
          <a:bodyPr wrap="square" rtlCol="0" anchor="ctr">
            <a:spAutoFit/>
          </a:bodyPr>
          <a:lstStyle/>
          <a:p>
            <a:pPr algn="ctr"/>
            <a:r>
              <a:rPr lang="ja-JP" altLang="en-US" sz="1600" dirty="0">
                <a:solidFill>
                  <a:schemeClr val="bg1"/>
                </a:solidFill>
              </a:rPr>
              <a:t>スタート時のスピードをコントロールすることで隊列が乱れない！</a:t>
            </a:r>
            <a:endParaRPr kumimoji="1" lang="ja-JP" altLang="en-US" sz="1600" dirty="0">
              <a:solidFill>
                <a:schemeClr val="bg1"/>
              </a:solidFill>
            </a:endParaRPr>
          </a:p>
        </p:txBody>
      </p:sp>
      <p:sp>
        <p:nvSpPr>
          <p:cNvPr id="40" name="直角三角形 39">
            <a:extLst>
              <a:ext uri="{FF2B5EF4-FFF2-40B4-BE49-F238E27FC236}">
                <a16:creationId xmlns:a16="http://schemas.microsoft.com/office/drawing/2014/main" id="{5C777D12-3E8C-0726-0274-2C5E9776C712}"/>
              </a:ext>
            </a:extLst>
          </p:cNvPr>
          <p:cNvSpPr/>
          <p:nvPr/>
        </p:nvSpPr>
        <p:spPr>
          <a:xfrm flipH="1">
            <a:off x="1403003" y="5345033"/>
            <a:ext cx="3857390" cy="1241498"/>
          </a:xfrm>
          <a:prstGeom prst="rtTriangle">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直角三角形 40">
            <a:extLst>
              <a:ext uri="{FF2B5EF4-FFF2-40B4-BE49-F238E27FC236}">
                <a16:creationId xmlns:a16="http://schemas.microsoft.com/office/drawing/2014/main" id="{D10321CD-349E-5C01-8CAF-33CABEF5B576}"/>
              </a:ext>
            </a:extLst>
          </p:cNvPr>
          <p:cNvSpPr/>
          <p:nvPr/>
        </p:nvSpPr>
        <p:spPr>
          <a:xfrm flipH="1">
            <a:off x="5476075" y="5287960"/>
            <a:ext cx="3630591" cy="1265617"/>
          </a:xfrm>
          <a:prstGeom prst="rtTriangle">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2" name="グラフィックス 41" descr="サイクリング 単色塗りつぶし">
            <a:extLst>
              <a:ext uri="{FF2B5EF4-FFF2-40B4-BE49-F238E27FC236}">
                <a16:creationId xmlns:a16="http://schemas.microsoft.com/office/drawing/2014/main" id="{CE98EEF1-8997-0D5B-5D58-6DD1C3FF5E8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0306152">
            <a:off x="1250749" y="6063132"/>
            <a:ext cx="552861" cy="552861"/>
          </a:xfrm>
          <a:prstGeom prst="rect">
            <a:avLst/>
          </a:prstGeom>
        </p:spPr>
      </p:pic>
      <p:pic>
        <p:nvPicPr>
          <p:cNvPr id="43" name="グラフィックス 42" descr="サイクリング 単色塗りつぶし">
            <a:extLst>
              <a:ext uri="{FF2B5EF4-FFF2-40B4-BE49-F238E27FC236}">
                <a16:creationId xmlns:a16="http://schemas.microsoft.com/office/drawing/2014/main" id="{00B1AC92-EC9B-D31A-14DD-3DD680042B2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0306152">
            <a:off x="2028826" y="5825103"/>
            <a:ext cx="552861" cy="552861"/>
          </a:xfrm>
          <a:prstGeom prst="rect">
            <a:avLst/>
          </a:prstGeom>
        </p:spPr>
      </p:pic>
      <p:pic>
        <p:nvPicPr>
          <p:cNvPr id="44" name="グラフィックス 43" descr="サイクリング 単色塗りつぶし">
            <a:extLst>
              <a:ext uri="{FF2B5EF4-FFF2-40B4-BE49-F238E27FC236}">
                <a16:creationId xmlns:a16="http://schemas.microsoft.com/office/drawing/2014/main" id="{2F05FB42-89D9-715E-5EF7-0A0D5C82ADA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0306152">
            <a:off x="3201823" y="5440226"/>
            <a:ext cx="552861" cy="552861"/>
          </a:xfrm>
          <a:prstGeom prst="rect">
            <a:avLst/>
          </a:prstGeom>
        </p:spPr>
      </p:pic>
      <p:pic>
        <p:nvPicPr>
          <p:cNvPr id="45" name="グラフィックス 44" descr="サイクリング 単色塗りつぶし">
            <a:extLst>
              <a:ext uri="{FF2B5EF4-FFF2-40B4-BE49-F238E27FC236}">
                <a16:creationId xmlns:a16="http://schemas.microsoft.com/office/drawing/2014/main" id="{70340035-4A5C-FFE8-D43E-74ACD8D55D4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306152">
            <a:off x="4665149" y="4987085"/>
            <a:ext cx="552861" cy="552861"/>
          </a:xfrm>
          <a:prstGeom prst="rect">
            <a:avLst/>
          </a:prstGeom>
        </p:spPr>
      </p:pic>
      <p:pic>
        <p:nvPicPr>
          <p:cNvPr id="46" name="グラフィックス 45" descr="サイクリング 単色塗りつぶし">
            <a:extLst>
              <a:ext uri="{FF2B5EF4-FFF2-40B4-BE49-F238E27FC236}">
                <a16:creationId xmlns:a16="http://schemas.microsoft.com/office/drawing/2014/main" id="{22F71BCD-3635-4CF7-E1F2-157136F11D9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0306152">
            <a:off x="7061265" y="5404278"/>
            <a:ext cx="552861" cy="552861"/>
          </a:xfrm>
          <a:prstGeom prst="rect">
            <a:avLst/>
          </a:prstGeom>
        </p:spPr>
      </p:pic>
      <p:pic>
        <p:nvPicPr>
          <p:cNvPr id="47" name="グラフィックス 46" descr="サイクリング 単色塗りつぶし">
            <a:extLst>
              <a:ext uri="{FF2B5EF4-FFF2-40B4-BE49-F238E27FC236}">
                <a16:creationId xmlns:a16="http://schemas.microsoft.com/office/drawing/2014/main" id="{BE3FD66B-3EF7-BFA7-CBEB-A1CE9D05B7B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0306152">
            <a:off x="7537046" y="5246797"/>
            <a:ext cx="552861" cy="552861"/>
          </a:xfrm>
          <a:prstGeom prst="rect">
            <a:avLst/>
          </a:prstGeom>
        </p:spPr>
      </p:pic>
      <p:pic>
        <p:nvPicPr>
          <p:cNvPr id="48" name="グラフィックス 47" descr="サイクリング 単色塗りつぶし">
            <a:extLst>
              <a:ext uri="{FF2B5EF4-FFF2-40B4-BE49-F238E27FC236}">
                <a16:creationId xmlns:a16="http://schemas.microsoft.com/office/drawing/2014/main" id="{4792F93D-0D82-8F2D-DF88-24F0EBF1781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0306152">
            <a:off x="8005646" y="5064879"/>
            <a:ext cx="552861" cy="552861"/>
          </a:xfrm>
          <a:prstGeom prst="rect">
            <a:avLst/>
          </a:prstGeom>
        </p:spPr>
      </p:pic>
      <p:pic>
        <p:nvPicPr>
          <p:cNvPr id="49" name="グラフィックス 48" descr="サイクリング 単色塗りつぶし">
            <a:extLst>
              <a:ext uri="{FF2B5EF4-FFF2-40B4-BE49-F238E27FC236}">
                <a16:creationId xmlns:a16="http://schemas.microsoft.com/office/drawing/2014/main" id="{9AD98739-F8A2-89BB-FDB4-B93841644D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306152">
            <a:off x="8509170" y="4888114"/>
            <a:ext cx="552861" cy="552861"/>
          </a:xfrm>
          <a:prstGeom prst="rect">
            <a:avLst/>
          </a:prstGeom>
        </p:spPr>
      </p:pic>
      <p:sp>
        <p:nvSpPr>
          <p:cNvPr id="50" name="テキスト ボックス 49">
            <a:extLst>
              <a:ext uri="{FF2B5EF4-FFF2-40B4-BE49-F238E27FC236}">
                <a16:creationId xmlns:a16="http://schemas.microsoft.com/office/drawing/2014/main" id="{D2AB123E-3DE1-0721-2E9E-A0EB407A2E04}"/>
              </a:ext>
            </a:extLst>
          </p:cNvPr>
          <p:cNvSpPr txBox="1"/>
          <p:nvPr/>
        </p:nvSpPr>
        <p:spPr>
          <a:xfrm>
            <a:off x="3402147" y="6188243"/>
            <a:ext cx="1539433" cy="369332"/>
          </a:xfrm>
          <a:prstGeom prst="rect">
            <a:avLst/>
          </a:prstGeom>
          <a:noFill/>
        </p:spPr>
        <p:txBody>
          <a:bodyPr wrap="square" rtlCol="0">
            <a:spAutoFit/>
          </a:bodyPr>
          <a:lstStyle/>
          <a:p>
            <a:r>
              <a:rPr kumimoji="1" lang="en-US" altLang="ja-JP" dirty="0"/>
              <a:t>PEDAL BIKE</a:t>
            </a:r>
            <a:endParaRPr kumimoji="1" lang="ja-JP" altLang="en-US" dirty="0"/>
          </a:p>
        </p:txBody>
      </p:sp>
      <p:sp>
        <p:nvSpPr>
          <p:cNvPr id="52" name="テキスト ボックス 51">
            <a:extLst>
              <a:ext uri="{FF2B5EF4-FFF2-40B4-BE49-F238E27FC236}">
                <a16:creationId xmlns:a16="http://schemas.microsoft.com/office/drawing/2014/main" id="{61FD9A38-D8E1-8C6B-6532-77F5DEBBDDB7}"/>
              </a:ext>
            </a:extLst>
          </p:cNvPr>
          <p:cNvSpPr txBox="1"/>
          <p:nvPr/>
        </p:nvSpPr>
        <p:spPr>
          <a:xfrm>
            <a:off x="7944202" y="6154896"/>
            <a:ext cx="1064874" cy="369332"/>
          </a:xfrm>
          <a:prstGeom prst="rect">
            <a:avLst/>
          </a:prstGeom>
          <a:noFill/>
        </p:spPr>
        <p:txBody>
          <a:bodyPr wrap="square" rtlCol="0">
            <a:spAutoFit/>
          </a:bodyPr>
          <a:lstStyle/>
          <a:p>
            <a:r>
              <a:rPr lang="en-US" altLang="ja-JP" dirty="0"/>
              <a:t>E-</a:t>
            </a:r>
            <a:r>
              <a:rPr kumimoji="1" lang="en-US" altLang="ja-JP" dirty="0"/>
              <a:t>BIKE</a:t>
            </a:r>
            <a:endParaRPr kumimoji="1" lang="ja-JP" altLang="en-US" dirty="0"/>
          </a:p>
        </p:txBody>
      </p:sp>
      <p:sp>
        <p:nvSpPr>
          <p:cNvPr id="53" name="テキスト ボックス 52">
            <a:extLst>
              <a:ext uri="{FF2B5EF4-FFF2-40B4-BE49-F238E27FC236}">
                <a16:creationId xmlns:a16="http://schemas.microsoft.com/office/drawing/2014/main" id="{1E95E0B2-1E75-C3F4-39FE-FE95B7D91EA6}"/>
              </a:ext>
            </a:extLst>
          </p:cNvPr>
          <p:cNvSpPr txBox="1"/>
          <p:nvPr/>
        </p:nvSpPr>
        <p:spPr>
          <a:xfrm>
            <a:off x="1568483" y="4261734"/>
            <a:ext cx="6908156" cy="338554"/>
          </a:xfrm>
          <a:prstGeom prst="rect">
            <a:avLst/>
          </a:prstGeom>
          <a:solidFill>
            <a:schemeClr val="accent2">
              <a:lumMod val="50000"/>
            </a:schemeClr>
          </a:solidFill>
        </p:spPr>
        <p:txBody>
          <a:bodyPr wrap="square" rtlCol="0" anchor="ctr">
            <a:spAutoFit/>
          </a:bodyPr>
          <a:lstStyle/>
          <a:p>
            <a:pPr algn="ctr"/>
            <a:r>
              <a:rPr lang="en-US" altLang="ja-JP" sz="1600" dirty="0">
                <a:solidFill>
                  <a:schemeClr val="bg1"/>
                </a:solidFill>
              </a:rPr>
              <a:t>E-BIKE</a:t>
            </a:r>
            <a:r>
              <a:rPr lang="ja-JP" altLang="en-US" sz="1600" dirty="0">
                <a:solidFill>
                  <a:schemeClr val="bg1"/>
                </a:solidFill>
              </a:rPr>
              <a:t>を使用することで脚力の差が少なくなりことで隊列が乱れない！</a:t>
            </a:r>
            <a:endParaRPr kumimoji="1" lang="ja-JP" altLang="en-US" sz="1600" dirty="0">
              <a:solidFill>
                <a:schemeClr val="bg1"/>
              </a:solidFill>
            </a:endParaRPr>
          </a:p>
        </p:txBody>
      </p:sp>
    </p:spTree>
    <p:extLst>
      <p:ext uri="{BB962C8B-B14F-4D97-AF65-F5344CB8AC3E}">
        <p14:creationId xmlns:p14="http://schemas.microsoft.com/office/powerpoint/2010/main" val="32857838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A8A34-B049-DEDE-BBEC-85E855F462B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747D55E-70F1-7CDF-1793-A5BA7ABC886C}"/>
              </a:ext>
            </a:extLst>
          </p:cNvPr>
          <p:cNvSpPr>
            <a:spLocks noGrp="1"/>
          </p:cNvSpPr>
          <p:nvPr>
            <p:ph type="title"/>
          </p:nvPr>
        </p:nvSpPr>
        <p:spPr>
          <a:xfrm>
            <a:off x="0" y="196101"/>
            <a:ext cx="12192000" cy="431860"/>
          </a:xfrm>
          <a:solidFill>
            <a:schemeClr val="tx1"/>
          </a:solidFill>
        </p:spPr>
        <p:txBody>
          <a:bodyPr>
            <a:noAutofit/>
          </a:bodyPr>
          <a:lstStyle/>
          <a:p>
            <a:r>
              <a:rPr kumimoji="1" lang="en-US" altLang="ja-JP" sz="2400" dirty="0">
                <a:solidFill>
                  <a:schemeClr val="bg1"/>
                </a:solidFill>
                <a:latin typeface="BIZ UDPゴシック" panose="020B0400000000000000" pitchFamily="50" charset="-128"/>
                <a:ea typeface="BIZ UDPゴシック" panose="020B0400000000000000" pitchFamily="50" charset="-128"/>
              </a:rPr>
              <a:t>  </a:t>
            </a:r>
            <a:r>
              <a:rPr kumimoji="1" lang="ja-JP" altLang="en-US" sz="2400" dirty="0">
                <a:solidFill>
                  <a:schemeClr val="bg1"/>
                </a:solidFill>
                <a:latin typeface="BIZ UDPゴシック" panose="020B0400000000000000" pitchFamily="50" charset="-128"/>
                <a:ea typeface="BIZ UDPゴシック" panose="020B0400000000000000" pitchFamily="50" charset="-128"/>
              </a:rPr>
              <a:t>　最後に</a:t>
            </a:r>
            <a:r>
              <a:rPr kumimoji="1" lang="en-US" altLang="ja-JP" sz="2400" dirty="0">
                <a:solidFill>
                  <a:schemeClr val="bg1"/>
                </a:solidFill>
                <a:latin typeface="BIZ UDPゴシック" panose="020B0400000000000000" pitchFamily="50" charset="-128"/>
                <a:ea typeface="BIZ UDPゴシック" panose="020B0400000000000000" pitchFamily="50" charset="-128"/>
              </a:rPr>
              <a:t>…</a:t>
            </a:r>
            <a:endParaRPr kumimoji="1" lang="ja-JP" altLang="en-US" sz="2400" dirty="0">
              <a:solidFill>
                <a:schemeClr val="bg1"/>
              </a:solidFill>
              <a:latin typeface="BIZ UDPゴシック" panose="020B0400000000000000" pitchFamily="50" charset="-128"/>
              <a:ea typeface="BIZ UDPゴシック" panose="020B0400000000000000" pitchFamily="50" charset="-128"/>
            </a:endParaRPr>
          </a:p>
        </p:txBody>
      </p:sp>
      <p:pic>
        <p:nvPicPr>
          <p:cNvPr id="4" name="グラフィックス 3" descr="ユーザー ネットワーク 単色塗りつぶし">
            <a:extLst>
              <a:ext uri="{FF2B5EF4-FFF2-40B4-BE49-F238E27FC236}">
                <a16:creationId xmlns:a16="http://schemas.microsoft.com/office/drawing/2014/main" id="{65792792-7B02-37B9-7173-2E123C3698D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3925" y="955566"/>
            <a:ext cx="887004" cy="887004"/>
          </a:xfrm>
          <a:prstGeom prst="rect">
            <a:avLst/>
          </a:prstGeom>
        </p:spPr>
      </p:pic>
      <p:pic>
        <p:nvPicPr>
          <p:cNvPr id="7" name="グラフィックス 6" descr="握手 単色塗りつぶし">
            <a:extLst>
              <a:ext uri="{FF2B5EF4-FFF2-40B4-BE49-F238E27FC236}">
                <a16:creationId xmlns:a16="http://schemas.microsoft.com/office/drawing/2014/main" id="{20F6B912-DFF6-F63B-D6CA-DE8C1000AD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4513" y="5351362"/>
            <a:ext cx="914400" cy="914400"/>
          </a:xfrm>
          <a:prstGeom prst="rect">
            <a:avLst/>
          </a:prstGeom>
        </p:spPr>
      </p:pic>
      <p:pic>
        <p:nvPicPr>
          <p:cNvPr id="10" name="グラフィックス 9" descr="質問 単色塗りつぶし">
            <a:extLst>
              <a:ext uri="{FF2B5EF4-FFF2-40B4-BE49-F238E27FC236}">
                <a16:creationId xmlns:a16="http://schemas.microsoft.com/office/drawing/2014/main" id="{742B82C4-A206-BAFB-0C1B-A9D84217486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56529" y="3819724"/>
            <a:ext cx="914400" cy="914400"/>
          </a:xfrm>
          <a:prstGeom prst="rect">
            <a:avLst/>
          </a:prstGeom>
        </p:spPr>
      </p:pic>
      <p:sp>
        <p:nvSpPr>
          <p:cNvPr id="3" name="テキスト ボックス 2">
            <a:extLst>
              <a:ext uri="{FF2B5EF4-FFF2-40B4-BE49-F238E27FC236}">
                <a16:creationId xmlns:a16="http://schemas.microsoft.com/office/drawing/2014/main" id="{718697B5-C1B5-5A8E-85B6-F530EC12B367}"/>
              </a:ext>
            </a:extLst>
          </p:cNvPr>
          <p:cNvSpPr txBox="1"/>
          <p:nvPr/>
        </p:nvSpPr>
        <p:spPr>
          <a:xfrm>
            <a:off x="5064096" y="2139352"/>
            <a:ext cx="3246528" cy="1340752"/>
          </a:xfrm>
          <a:prstGeom prst="rect">
            <a:avLst/>
          </a:prstGeom>
          <a:noFill/>
          <a:ln>
            <a:solidFill>
              <a:schemeClr val="bg1">
                <a:lumMod val="65000"/>
              </a:schemeClr>
            </a:solidFill>
          </a:ln>
        </p:spPr>
        <p:txBody>
          <a:bodyPr wrap="square" rtlCol="0">
            <a:spAutoFit/>
          </a:bodyPr>
          <a:lstStyle/>
          <a:p>
            <a:pPr algn="l">
              <a:lnSpc>
                <a:spcPct val="150000"/>
              </a:lnSpc>
            </a:pPr>
            <a:r>
              <a:rPr lang="ja-JP" altLang="en-US" sz="1100" b="1" i="0" dirty="0">
                <a:solidFill>
                  <a:srgbClr val="000000"/>
                </a:solidFill>
                <a:effectLst/>
                <a:latin typeface="メイリオ" panose="020B0604030504040204" pitchFamily="50" charset="-128"/>
                <a:ea typeface="メイリオ" panose="020B0604030504040204" pitchFamily="50" charset="-128"/>
              </a:rPr>
              <a:t>＜サイクリングガイド資格、講習会＞</a:t>
            </a:r>
            <a:endParaRPr lang="en-US" altLang="ja-JP" sz="1100" b="1" i="0" dirty="0">
              <a:solidFill>
                <a:srgbClr val="000000"/>
              </a:solidFill>
              <a:effectLst/>
              <a:latin typeface="メイリオ" panose="020B0604030504040204" pitchFamily="50" charset="-128"/>
              <a:ea typeface="メイリオ" panose="020B0604030504040204" pitchFamily="50" charset="-128"/>
            </a:endParaRPr>
          </a:p>
          <a:p>
            <a:pPr algn="l">
              <a:lnSpc>
                <a:spcPct val="150000"/>
              </a:lnSpc>
            </a:pPr>
            <a:r>
              <a:rPr lang="ja-JP" altLang="en-US" sz="1100" b="0" i="0" dirty="0">
                <a:solidFill>
                  <a:srgbClr val="000000"/>
                </a:solidFill>
                <a:effectLst/>
                <a:latin typeface="メイリオ" panose="020B0604030504040204" pitchFamily="50" charset="-128"/>
                <a:ea typeface="メイリオ" panose="020B0604030504040204" pitchFamily="50" charset="-128"/>
              </a:rPr>
              <a:t>愛媛県観光スポーツ文化部自転車新文化推進課</a:t>
            </a:r>
          </a:p>
          <a:p>
            <a:pPr algn="l">
              <a:lnSpc>
                <a:spcPct val="150000"/>
              </a:lnSpc>
            </a:pPr>
            <a:r>
              <a:rPr lang="ja-JP" altLang="en-US" sz="1100" b="0" i="0" dirty="0">
                <a:solidFill>
                  <a:srgbClr val="000000"/>
                </a:solidFill>
                <a:effectLst/>
                <a:latin typeface="メイリオ" panose="020B0604030504040204" pitchFamily="50" charset="-128"/>
                <a:ea typeface="メイリオ" panose="020B0604030504040204" pitchFamily="50" charset="-128"/>
              </a:rPr>
              <a:t>〒</a:t>
            </a:r>
            <a:r>
              <a:rPr lang="en-US" altLang="ja-JP" sz="1100" b="0" i="0" dirty="0">
                <a:solidFill>
                  <a:srgbClr val="000000"/>
                </a:solidFill>
                <a:effectLst/>
                <a:latin typeface="メイリオ" panose="020B0604030504040204" pitchFamily="50" charset="-128"/>
                <a:ea typeface="メイリオ" panose="020B0604030504040204" pitchFamily="50" charset="-128"/>
              </a:rPr>
              <a:t>790-8570</a:t>
            </a:r>
            <a:r>
              <a:rPr lang="ja-JP" altLang="en-US" sz="1100" b="0" i="0" dirty="0">
                <a:solidFill>
                  <a:srgbClr val="000000"/>
                </a:solidFill>
                <a:effectLst/>
                <a:latin typeface="メイリオ" panose="020B0604030504040204" pitchFamily="50" charset="-128"/>
                <a:ea typeface="メイリオ" panose="020B0604030504040204" pitchFamily="50" charset="-128"/>
              </a:rPr>
              <a:t>　松山市一番町</a:t>
            </a:r>
            <a:r>
              <a:rPr lang="en-US" altLang="ja-JP" sz="1100" b="0" i="0" dirty="0">
                <a:solidFill>
                  <a:srgbClr val="000000"/>
                </a:solidFill>
                <a:effectLst/>
                <a:latin typeface="メイリオ" panose="020B0604030504040204" pitchFamily="50" charset="-128"/>
                <a:ea typeface="メイリオ" panose="020B0604030504040204" pitchFamily="50" charset="-128"/>
              </a:rPr>
              <a:t>4-4-2 </a:t>
            </a:r>
          </a:p>
          <a:p>
            <a:pPr algn="l">
              <a:lnSpc>
                <a:spcPct val="150000"/>
              </a:lnSpc>
            </a:pPr>
            <a:r>
              <a:rPr lang="en-US" altLang="ja-JP" sz="1100" dirty="0">
                <a:solidFill>
                  <a:srgbClr val="000000"/>
                </a:solidFill>
                <a:latin typeface="メイリオ" panose="020B0604030504040204" pitchFamily="50" charset="-128"/>
                <a:ea typeface="メイリオ" panose="020B0604030504040204" pitchFamily="50" charset="-128"/>
              </a:rPr>
              <a:t>TEL</a:t>
            </a:r>
            <a:r>
              <a:rPr lang="ja-JP" altLang="en-US" sz="1100" b="0" i="0" dirty="0">
                <a:solidFill>
                  <a:srgbClr val="000000"/>
                </a:solidFill>
                <a:effectLst/>
                <a:latin typeface="メイリオ" panose="020B0604030504040204" pitchFamily="50" charset="-128"/>
                <a:ea typeface="メイリオ" panose="020B0604030504040204" pitchFamily="50" charset="-128"/>
              </a:rPr>
              <a:t>：</a:t>
            </a: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t>089-912-2234</a:t>
            </a:r>
            <a:endParaRPr lang="ja-JP" altLang="en-US" sz="1100" b="0" i="0" dirty="0">
              <a:solidFill>
                <a:srgbClr val="000000"/>
              </a:solidFill>
              <a:effectLst/>
              <a:latin typeface="メイリオ" panose="020B0604030504040204" pitchFamily="50" charset="-128"/>
              <a:ea typeface="メイリオ" panose="020B0604030504040204" pitchFamily="50" charset="-128"/>
            </a:endParaRPr>
          </a:p>
          <a:p>
            <a:pPr>
              <a:lnSpc>
                <a:spcPct val="150000"/>
              </a:lnSpc>
            </a:pPr>
            <a:r>
              <a:rPr lang="en-US" altLang="ja-JP" sz="1100" dirty="0">
                <a:solidFill>
                  <a:srgbClr val="000000"/>
                </a:solidFill>
                <a:latin typeface="メイリオ" panose="020B0604030504040204" pitchFamily="50" charset="-128"/>
                <a:ea typeface="メイリオ" panose="020B0604030504040204" pitchFamily="50" charset="-128"/>
              </a:rPr>
              <a:t>E-mail</a:t>
            </a:r>
            <a:r>
              <a:rPr lang="ja-JP" altLang="en-US" sz="1100" b="0" i="0" dirty="0">
                <a:solidFill>
                  <a:srgbClr val="000000"/>
                </a:solidFill>
                <a:effectLst/>
                <a:latin typeface="メイリオ" panose="020B0604030504040204" pitchFamily="50" charset="-128"/>
                <a:ea typeface="メイリオ" panose="020B0604030504040204" pitchFamily="50" charset="-128"/>
              </a:rPr>
              <a:t>：</a:t>
            </a:r>
            <a:r>
              <a:rPr lang="en-US" altLang="ja-JP" sz="1100" b="0" i="0" dirty="0">
                <a:solidFill>
                  <a:srgbClr val="000000"/>
                </a:solidFill>
                <a:effectLst/>
                <a:latin typeface="メイリオ" panose="020B0604030504040204" pitchFamily="50" charset="-128"/>
                <a:ea typeface="メイリオ" panose="020B0604030504040204" pitchFamily="50" charset="-128"/>
              </a:rPr>
              <a:t>jitenshashinbunka@pref.ehime.lg.jp</a:t>
            </a:r>
            <a:endParaRPr kumimoji="1" lang="ja-JP" altLang="en-US" sz="1100" dirty="0">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88B6FBFA-BD2F-DE6D-A34E-AE08B44D170A}"/>
              </a:ext>
            </a:extLst>
          </p:cNvPr>
          <p:cNvSpPr txBox="1"/>
          <p:nvPr/>
        </p:nvSpPr>
        <p:spPr>
          <a:xfrm>
            <a:off x="1974643" y="955566"/>
            <a:ext cx="9248501" cy="900246"/>
          </a:xfrm>
          <a:prstGeom prst="rect">
            <a:avLst/>
          </a:prstGeom>
          <a:noFill/>
        </p:spPr>
        <p:txBody>
          <a:bodyPr wrap="square" rtlCol="0">
            <a:spAutoFit/>
          </a:bodyPr>
          <a:lstStyle/>
          <a:p>
            <a:pPr>
              <a:lnSpc>
                <a:spcPct val="150000"/>
              </a:lnSpc>
            </a:pPr>
            <a:r>
              <a:rPr kumimoji="1" lang="ja-JP" altLang="en-US" sz="1200" dirty="0">
                <a:latin typeface="メイリオ" panose="020B0604030504040204" pitchFamily="50" charset="-128"/>
                <a:ea typeface="メイリオ" panose="020B0604030504040204" pitchFamily="50" charset="-128"/>
              </a:rPr>
              <a:t>石鎚山系エリアは多くの旅行者にとって非常に魅力的なものだと思います。このエリヤの魅力的な自然や文化、営みを伝えるために皆さんの活動は不可欠です。ただ残念ながら現在、しっかりとしたマーケティングから集客、そして収益化までを繋げる仕組みが構築されていません。しかし、それぞれの強みを生かしたネットワークを形成することでその仕組化が前進すると思います。</a:t>
            </a:r>
          </a:p>
        </p:txBody>
      </p:sp>
      <p:sp>
        <p:nvSpPr>
          <p:cNvPr id="8" name="テキスト ボックス 7">
            <a:extLst>
              <a:ext uri="{FF2B5EF4-FFF2-40B4-BE49-F238E27FC236}">
                <a16:creationId xmlns:a16="http://schemas.microsoft.com/office/drawing/2014/main" id="{36E2F6BC-10BF-A723-939B-696ED7FA2AC2}"/>
              </a:ext>
            </a:extLst>
          </p:cNvPr>
          <p:cNvSpPr txBox="1"/>
          <p:nvPr/>
        </p:nvSpPr>
        <p:spPr>
          <a:xfrm>
            <a:off x="1870617" y="2139352"/>
            <a:ext cx="2967602" cy="1340752"/>
          </a:xfrm>
          <a:prstGeom prst="rect">
            <a:avLst/>
          </a:prstGeom>
          <a:noFill/>
          <a:ln>
            <a:solidFill>
              <a:schemeClr val="bg1">
                <a:lumMod val="65000"/>
              </a:schemeClr>
            </a:solidFill>
          </a:ln>
        </p:spPr>
        <p:txBody>
          <a:bodyPr wrap="square">
            <a:spAutoFit/>
          </a:bodyPr>
          <a:lstStyle/>
          <a:p>
            <a:pPr>
              <a:lnSpc>
                <a:spcPct val="150000"/>
              </a:lnSpc>
            </a:pPr>
            <a:r>
              <a:rPr lang="ja-JP" altLang="en-US" sz="1100" b="1" dirty="0">
                <a:latin typeface="メイリオ" panose="020B0604030504040204" pitchFamily="50" charset="-128"/>
                <a:ea typeface="メイリオ" panose="020B0604030504040204" pitchFamily="50" charset="-128"/>
                <a:cs typeface="ＭＳ Ｐゴシック" panose="020B0600070205080204" pitchFamily="50" charset="-128"/>
              </a:rPr>
              <a:t>＜</a:t>
            </a:r>
            <a:r>
              <a:rPr lang="ja-JP" altLang="en-US" sz="1100" b="1" dirty="0">
                <a:effectLst/>
                <a:latin typeface="メイリオ" panose="020B0604030504040204" pitchFamily="50" charset="-128"/>
                <a:ea typeface="メイリオ" panose="020B0604030504040204" pitchFamily="50" charset="-128"/>
                <a:cs typeface="ＭＳ Ｐゴシック" panose="020B0600070205080204" pitchFamily="50" charset="-128"/>
              </a:rPr>
              <a:t>石鎚山系連携事業</a:t>
            </a:r>
            <a:r>
              <a:rPr lang="ja-JP" altLang="en-US" sz="1100" b="1" dirty="0">
                <a:latin typeface="メイリオ" panose="020B0604030504040204" pitchFamily="50" charset="-128"/>
                <a:ea typeface="メイリオ" panose="020B0604030504040204" pitchFamily="50" charset="-128"/>
                <a:cs typeface="ＭＳ Ｐゴシック" panose="020B0600070205080204" pitchFamily="50" charset="-128"/>
              </a:rPr>
              <a:t>協議会＞</a:t>
            </a:r>
            <a:endParaRPr lang="en-US" altLang="ja-JP" sz="1100" b="1" dirty="0">
              <a:effectLst/>
              <a:latin typeface="メイリオ" panose="020B0604030504040204" pitchFamily="50" charset="-128"/>
              <a:ea typeface="メイリオ" panose="020B0604030504040204" pitchFamily="50" charset="-128"/>
              <a:cs typeface="ＭＳ Ｐゴシック" panose="020B0600070205080204" pitchFamily="50" charset="-128"/>
            </a:endParaRPr>
          </a:p>
          <a:p>
            <a:pPr>
              <a:lnSpc>
                <a:spcPct val="150000"/>
              </a:lnSpc>
            </a:pPr>
            <a:r>
              <a:rPr lang="ja-JP" altLang="ja-JP" sz="1100" dirty="0">
                <a:effectLst/>
                <a:latin typeface="メイリオ" panose="020B0604030504040204" pitchFamily="50" charset="-128"/>
                <a:ea typeface="メイリオ" panose="020B0604030504040204" pitchFamily="50" charset="-128"/>
                <a:cs typeface="ＭＳ Ｐゴシック" panose="020B0600070205080204" pitchFamily="50" charset="-128"/>
              </a:rPr>
              <a:t>西条市役所観光振興課観光推進係　</a:t>
            </a:r>
            <a:br>
              <a:rPr lang="en-US" altLang="ja-JP" sz="1100" dirty="0">
                <a:effectLst/>
                <a:latin typeface="メイリオ" panose="020B0604030504040204" pitchFamily="50" charset="-128"/>
                <a:ea typeface="メイリオ" panose="020B0604030504040204" pitchFamily="50" charset="-128"/>
                <a:cs typeface="ＭＳ Ｐゴシック" panose="020B0600070205080204" pitchFamily="50" charset="-128"/>
              </a:rPr>
            </a:br>
            <a:r>
              <a:rPr lang="ja-JP" altLang="ja-JP" sz="1100" dirty="0">
                <a:effectLst/>
                <a:latin typeface="メイリオ" panose="020B0604030504040204" pitchFamily="50" charset="-128"/>
                <a:ea typeface="メイリオ" panose="020B0604030504040204" pitchFamily="50" charset="-128"/>
                <a:cs typeface="ＭＳ Ｐゴシック" panose="020B0600070205080204" pitchFamily="50" charset="-128"/>
              </a:rPr>
              <a:t>〒</a:t>
            </a:r>
            <a:r>
              <a:rPr lang="en-US" altLang="ja-JP" sz="1100" dirty="0">
                <a:effectLst/>
                <a:latin typeface="メイリオ" panose="020B0604030504040204" pitchFamily="50" charset="-128"/>
                <a:ea typeface="メイリオ" panose="020B0604030504040204" pitchFamily="50" charset="-128"/>
                <a:cs typeface="ＭＳ Ｐゴシック" panose="020B0600070205080204" pitchFamily="50" charset="-128"/>
              </a:rPr>
              <a:t>793-8601 </a:t>
            </a:r>
            <a:r>
              <a:rPr lang="ja-JP" altLang="ja-JP" sz="1100" dirty="0">
                <a:effectLst/>
                <a:latin typeface="メイリオ" panose="020B0604030504040204" pitchFamily="50" charset="-128"/>
                <a:ea typeface="メイリオ" panose="020B0604030504040204" pitchFamily="50" charset="-128"/>
                <a:cs typeface="ＭＳ Ｐゴシック" panose="020B0600070205080204" pitchFamily="50" charset="-128"/>
              </a:rPr>
              <a:t>愛媛県西条市明屋敷</a:t>
            </a:r>
            <a:r>
              <a:rPr lang="en-US" altLang="ja-JP" sz="1100" dirty="0">
                <a:effectLst/>
                <a:latin typeface="メイリオ" panose="020B0604030504040204" pitchFamily="50" charset="-128"/>
                <a:ea typeface="メイリオ" panose="020B0604030504040204" pitchFamily="50" charset="-128"/>
                <a:cs typeface="ＭＳ Ｐゴシック" panose="020B0600070205080204" pitchFamily="50" charset="-128"/>
              </a:rPr>
              <a:t>164</a:t>
            </a:r>
            <a:r>
              <a:rPr lang="ja-JP" altLang="ja-JP" sz="1100" dirty="0">
                <a:effectLst/>
                <a:latin typeface="メイリオ" panose="020B0604030504040204" pitchFamily="50" charset="-128"/>
                <a:ea typeface="メイリオ" panose="020B0604030504040204" pitchFamily="50" charset="-128"/>
                <a:cs typeface="ＭＳ Ｐゴシック" panose="020B0600070205080204" pitchFamily="50" charset="-128"/>
              </a:rPr>
              <a:t>番地</a:t>
            </a:r>
            <a:br>
              <a:rPr lang="en-US" altLang="ja-JP" sz="1100" dirty="0">
                <a:effectLst/>
                <a:latin typeface="メイリオ" panose="020B0604030504040204" pitchFamily="50" charset="-128"/>
                <a:ea typeface="メイリオ" panose="020B0604030504040204" pitchFamily="50" charset="-128"/>
                <a:cs typeface="ＭＳ Ｐゴシック" panose="020B0600070205080204" pitchFamily="50" charset="-128"/>
              </a:rPr>
            </a:br>
            <a:r>
              <a:rPr lang="ja-JP" altLang="ja-JP" sz="1100" dirty="0">
                <a:effectLst/>
                <a:latin typeface="メイリオ" panose="020B0604030504040204" pitchFamily="50" charset="-128"/>
                <a:ea typeface="メイリオ" panose="020B0604030504040204" pitchFamily="50" charset="-128"/>
                <a:cs typeface="ＭＳ Ｐゴシック" panose="020B0600070205080204" pitchFamily="50" charset="-128"/>
              </a:rPr>
              <a:t>ＴＥＬ：</a:t>
            </a:r>
            <a:r>
              <a:rPr lang="en-US" altLang="ja-JP" sz="1100" dirty="0">
                <a:effectLst/>
                <a:latin typeface="メイリオ" panose="020B0604030504040204" pitchFamily="50" charset="-128"/>
                <a:ea typeface="メイリオ" panose="020B0604030504040204" pitchFamily="50" charset="-128"/>
                <a:cs typeface="ＭＳ Ｐゴシック" panose="020B0600070205080204" pitchFamily="50" charset="-128"/>
              </a:rPr>
              <a:t>0897-52-1690</a:t>
            </a:r>
            <a:r>
              <a:rPr lang="ja-JP" altLang="ja-JP" sz="1100" dirty="0">
                <a:effectLst/>
                <a:latin typeface="メイリオ" panose="020B0604030504040204" pitchFamily="50" charset="-128"/>
                <a:ea typeface="メイリオ" panose="020B0604030504040204" pitchFamily="50" charset="-128"/>
                <a:cs typeface="ＭＳ Ｐゴシック" panose="020B0600070205080204" pitchFamily="50" charset="-128"/>
              </a:rPr>
              <a:t>（直通）</a:t>
            </a:r>
            <a:br>
              <a:rPr lang="en-US" altLang="ja-JP" sz="1100" dirty="0">
                <a:effectLst/>
                <a:latin typeface="メイリオ" panose="020B0604030504040204" pitchFamily="50" charset="-128"/>
                <a:ea typeface="メイリオ" panose="020B0604030504040204" pitchFamily="50" charset="-128"/>
                <a:cs typeface="ＭＳ Ｐゴシック" panose="020B0600070205080204" pitchFamily="50" charset="-128"/>
              </a:rPr>
            </a:br>
            <a:r>
              <a:rPr lang="ja-JP" altLang="ja-JP" sz="1100" dirty="0">
                <a:effectLst/>
                <a:latin typeface="メイリオ" panose="020B0604030504040204" pitchFamily="50" charset="-128"/>
                <a:ea typeface="メイリオ" panose="020B0604030504040204" pitchFamily="50" charset="-128"/>
                <a:cs typeface="ＭＳ Ｐゴシック" panose="020B0600070205080204" pitchFamily="50" charset="-128"/>
              </a:rPr>
              <a:t>Ｅ</a:t>
            </a:r>
            <a:r>
              <a:rPr lang="en-US" altLang="ja-JP" sz="1100" dirty="0">
                <a:effectLst/>
                <a:latin typeface="メイリオ" panose="020B0604030504040204" pitchFamily="50" charset="-128"/>
                <a:ea typeface="メイリオ" panose="020B0604030504040204" pitchFamily="50" charset="-128"/>
                <a:cs typeface="ＭＳ Ｐゴシック" panose="020B0600070205080204" pitchFamily="50" charset="-128"/>
              </a:rPr>
              <a:t>-mail: yahara2036@saijo-city.jp</a:t>
            </a:r>
            <a:endParaRPr lang="ja-JP" altLang="en-US" sz="1100" dirty="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2CAD9496-C81E-2159-C93C-EA4CAB1D5BED}"/>
              </a:ext>
            </a:extLst>
          </p:cNvPr>
          <p:cNvSpPr txBox="1"/>
          <p:nvPr/>
        </p:nvSpPr>
        <p:spPr>
          <a:xfrm>
            <a:off x="8536501" y="2148962"/>
            <a:ext cx="3058270" cy="1340752"/>
          </a:xfrm>
          <a:prstGeom prst="rect">
            <a:avLst/>
          </a:prstGeom>
          <a:noFill/>
          <a:ln>
            <a:solidFill>
              <a:schemeClr val="bg1">
                <a:lumMod val="65000"/>
              </a:schemeClr>
            </a:solidFill>
          </a:ln>
        </p:spPr>
        <p:txBody>
          <a:bodyPr wrap="square">
            <a:spAutoFit/>
          </a:bodyPr>
          <a:lstStyle/>
          <a:p>
            <a:pPr>
              <a:lnSpc>
                <a:spcPct val="150000"/>
              </a:lnSpc>
            </a:pPr>
            <a:r>
              <a:rPr lang="ja-JP" altLang="en-US" sz="1100" b="1" dirty="0">
                <a:latin typeface="メイリオ" panose="020B0604030504040204" pitchFamily="50" charset="-128"/>
                <a:ea typeface="メイリオ" panose="020B0604030504040204" pitchFamily="50" charset="-128"/>
                <a:cs typeface="ＭＳ Ｐゴシック" panose="020B0600070205080204" pitchFamily="50" charset="-128"/>
              </a:rPr>
              <a:t>＜</a:t>
            </a:r>
            <a:r>
              <a:rPr lang="en-US" altLang="ja-JP" sz="1100" b="1" dirty="0">
                <a:latin typeface="メイリオ" panose="020B0604030504040204" pitchFamily="50" charset="-128"/>
                <a:ea typeface="メイリオ" panose="020B0604030504040204" pitchFamily="50" charset="-128"/>
                <a:cs typeface="ＭＳ Ｐゴシック" panose="020B0600070205080204" pitchFamily="50" charset="-128"/>
              </a:rPr>
              <a:t>E-Bike </a:t>
            </a:r>
            <a:r>
              <a:rPr lang="ja-JP" altLang="en-US" sz="1100" b="1" dirty="0">
                <a:latin typeface="メイリオ" panose="020B0604030504040204" pitchFamily="50" charset="-128"/>
                <a:ea typeface="メイリオ" panose="020B0604030504040204" pitchFamily="50" charset="-128"/>
                <a:cs typeface="ＭＳ Ｐゴシック" panose="020B0600070205080204" pitchFamily="50" charset="-128"/>
              </a:rPr>
              <a:t>レンタサイクル＞</a:t>
            </a:r>
            <a:endParaRPr lang="en-US" altLang="ja-JP" sz="1100" b="1" dirty="0">
              <a:effectLst/>
              <a:latin typeface="メイリオ" panose="020B0604030504040204" pitchFamily="50" charset="-128"/>
              <a:ea typeface="メイリオ" panose="020B0604030504040204" pitchFamily="50" charset="-128"/>
              <a:cs typeface="ＭＳ Ｐゴシック" panose="020B0600070205080204" pitchFamily="50" charset="-128"/>
            </a:endParaRPr>
          </a:p>
          <a:p>
            <a:pPr>
              <a:lnSpc>
                <a:spcPct val="150000"/>
              </a:lnSpc>
            </a:pPr>
            <a:r>
              <a:rPr lang="en-US" altLang="ja-JP" sz="1100" dirty="0">
                <a:latin typeface="メイリオ" panose="020B0604030504040204" pitchFamily="50" charset="-128"/>
                <a:ea typeface="メイリオ" panose="020B0604030504040204" pitchFamily="50" charset="-128"/>
                <a:cs typeface="ＭＳ Ｐゴシック" panose="020B0600070205080204" pitchFamily="50" charset="-128"/>
              </a:rPr>
              <a:t>B-shop OCHI</a:t>
            </a:r>
            <a:r>
              <a:rPr lang="ja-JP" altLang="en-US" sz="1100" dirty="0">
                <a:latin typeface="メイリオ" panose="020B0604030504040204" pitchFamily="50" charset="-128"/>
                <a:ea typeface="メイリオ" panose="020B0604030504040204" pitchFamily="50" charset="-128"/>
                <a:cs typeface="ＭＳ Ｐゴシック" panose="020B0600070205080204" pitchFamily="50" charset="-128"/>
              </a:rPr>
              <a:t>株式会社」</a:t>
            </a:r>
            <a:r>
              <a:rPr lang="ja-JP" altLang="ja-JP" sz="1100" dirty="0">
                <a:effectLst/>
                <a:latin typeface="メイリオ" panose="020B0604030504040204" pitchFamily="50" charset="-128"/>
                <a:ea typeface="メイリオ" panose="020B0604030504040204" pitchFamily="50" charset="-128"/>
                <a:cs typeface="ＭＳ Ｐゴシック" panose="020B0600070205080204" pitchFamily="50" charset="-128"/>
              </a:rPr>
              <a:t>　</a:t>
            </a:r>
            <a:br>
              <a:rPr lang="en-US" altLang="ja-JP" sz="1100" dirty="0">
                <a:effectLst/>
                <a:latin typeface="メイリオ" panose="020B0604030504040204" pitchFamily="50" charset="-128"/>
                <a:ea typeface="メイリオ" panose="020B0604030504040204" pitchFamily="50" charset="-128"/>
                <a:cs typeface="ＭＳ Ｐゴシック" panose="020B0600070205080204" pitchFamily="50" charset="-128"/>
              </a:rPr>
            </a:br>
            <a:r>
              <a:rPr lang="ja-JP" altLang="ja-JP" sz="1100" dirty="0">
                <a:effectLst/>
                <a:latin typeface="メイリオ" panose="020B0604030504040204" pitchFamily="50" charset="-128"/>
                <a:ea typeface="メイリオ" panose="020B0604030504040204" pitchFamily="50" charset="-128"/>
                <a:cs typeface="ＭＳ Ｐゴシック" panose="020B0600070205080204" pitchFamily="50" charset="-128"/>
              </a:rPr>
              <a:t>〒</a:t>
            </a:r>
            <a:r>
              <a:rPr lang="en-US" altLang="ja-JP" sz="1100" dirty="0">
                <a:effectLst/>
                <a:latin typeface="メイリオ" panose="020B0604030504040204" pitchFamily="50" charset="-128"/>
                <a:ea typeface="メイリオ" panose="020B0604030504040204" pitchFamily="50" charset="-128"/>
                <a:cs typeface="ＭＳ Ｐゴシック" panose="020B0600070205080204" pitchFamily="50" charset="-128"/>
              </a:rPr>
              <a:t>793-0042 </a:t>
            </a:r>
            <a:r>
              <a:rPr lang="ja-JP" altLang="ja-JP" sz="1100" dirty="0">
                <a:effectLst/>
                <a:latin typeface="メイリオ" panose="020B0604030504040204" pitchFamily="50" charset="-128"/>
                <a:ea typeface="メイリオ" panose="020B0604030504040204" pitchFamily="50" charset="-128"/>
                <a:cs typeface="ＭＳ Ｐゴシック" panose="020B0600070205080204" pitchFamily="50" charset="-128"/>
              </a:rPr>
              <a:t>愛媛県西条市</a:t>
            </a:r>
            <a:r>
              <a:rPr lang="ja-JP" altLang="en-US" sz="1100" dirty="0">
                <a:latin typeface="メイリオ" panose="020B0604030504040204" pitchFamily="50" charset="-128"/>
                <a:ea typeface="メイリオ" panose="020B0604030504040204" pitchFamily="50" charset="-128"/>
                <a:cs typeface="ＭＳ Ｐゴシック" panose="020B0600070205080204" pitchFamily="50" charset="-128"/>
              </a:rPr>
              <a:t>喜多川</a:t>
            </a:r>
            <a:r>
              <a:rPr lang="en-US" altLang="ja-JP" sz="1100" dirty="0">
                <a:latin typeface="メイリオ" panose="020B0604030504040204" pitchFamily="50" charset="-128"/>
                <a:ea typeface="メイリオ" panose="020B0604030504040204" pitchFamily="50" charset="-128"/>
                <a:cs typeface="ＭＳ Ｐゴシック" panose="020B0600070205080204" pitchFamily="50" charset="-128"/>
              </a:rPr>
              <a:t>316-1</a:t>
            </a:r>
            <a:br>
              <a:rPr lang="en-US" altLang="ja-JP" sz="1100" dirty="0">
                <a:effectLst/>
                <a:latin typeface="メイリオ" panose="020B0604030504040204" pitchFamily="50" charset="-128"/>
                <a:ea typeface="メイリオ" panose="020B0604030504040204" pitchFamily="50" charset="-128"/>
                <a:cs typeface="ＭＳ Ｐゴシック" panose="020B0600070205080204" pitchFamily="50" charset="-128"/>
              </a:rPr>
            </a:br>
            <a:r>
              <a:rPr lang="ja-JP" altLang="ja-JP" sz="1100" dirty="0">
                <a:effectLst/>
                <a:latin typeface="メイリオ" panose="020B0604030504040204" pitchFamily="50" charset="-128"/>
                <a:ea typeface="メイリオ" panose="020B0604030504040204" pitchFamily="50" charset="-128"/>
                <a:cs typeface="ＭＳ Ｐゴシック" panose="020B0600070205080204" pitchFamily="50" charset="-128"/>
              </a:rPr>
              <a:t>ＴＥＬ：</a:t>
            </a:r>
            <a:r>
              <a:rPr lang="en-US" altLang="ja-JP" sz="1100" dirty="0">
                <a:effectLst/>
                <a:latin typeface="メイリオ" panose="020B0604030504040204" pitchFamily="50" charset="-128"/>
                <a:ea typeface="メイリオ" panose="020B0604030504040204" pitchFamily="50" charset="-128"/>
                <a:cs typeface="ＭＳ Ｐゴシック" panose="020B0600070205080204" pitchFamily="50" charset="-128"/>
              </a:rPr>
              <a:t>0897-55-2048</a:t>
            </a:r>
            <a:br>
              <a:rPr lang="en-US" altLang="ja-JP" sz="1100" dirty="0">
                <a:effectLst/>
                <a:latin typeface="メイリオ" panose="020B0604030504040204" pitchFamily="50" charset="-128"/>
                <a:ea typeface="メイリオ" panose="020B0604030504040204" pitchFamily="50" charset="-128"/>
                <a:cs typeface="ＭＳ Ｐゴシック" panose="020B0600070205080204" pitchFamily="50" charset="-128"/>
              </a:rPr>
            </a:br>
            <a:r>
              <a:rPr lang="ja-JP" altLang="ja-JP" sz="1100" dirty="0">
                <a:effectLst/>
                <a:latin typeface="メイリオ" panose="020B0604030504040204" pitchFamily="50" charset="-128"/>
                <a:ea typeface="メイリオ" panose="020B0604030504040204" pitchFamily="50" charset="-128"/>
                <a:cs typeface="ＭＳ Ｐゴシック" panose="020B0600070205080204" pitchFamily="50" charset="-128"/>
              </a:rPr>
              <a:t>Ｅ</a:t>
            </a:r>
            <a:r>
              <a:rPr lang="en-US" altLang="ja-JP" sz="1100" dirty="0">
                <a:effectLst/>
                <a:latin typeface="メイリオ" panose="020B0604030504040204" pitchFamily="50" charset="-128"/>
                <a:ea typeface="メイリオ" panose="020B0604030504040204" pitchFamily="50" charset="-128"/>
                <a:cs typeface="ＭＳ Ｐゴシック" panose="020B0600070205080204" pitchFamily="50" charset="-128"/>
              </a:rPr>
              <a:t>-mail:</a:t>
            </a:r>
            <a:r>
              <a:rPr lang="en-US" altLang="ja-JP" sz="1100" dirty="0">
                <a:latin typeface="メイリオ" panose="020B0604030504040204" pitchFamily="50" charset="-128"/>
                <a:ea typeface="メイリオ" panose="020B0604030504040204" pitchFamily="50" charset="-128"/>
                <a:cs typeface="ＭＳ Ｐゴシック" panose="020B0600070205080204" pitchFamily="50" charset="-128"/>
              </a:rPr>
              <a:t> info@b-shop-ochi.com</a:t>
            </a:r>
            <a:endParaRPr lang="ja-JP" altLang="en-US" sz="1100" dirty="0">
              <a:latin typeface="メイリオ" panose="020B0604030504040204" pitchFamily="50" charset="-128"/>
              <a:ea typeface="メイリオ" panose="020B0604030504040204" pitchFamily="50" charset="-128"/>
            </a:endParaRPr>
          </a:p>
        </p:txBody>
      </p:sp>
      <p:cxnSp>
        <p:nvCxnSpPr>
          <p:cNvPr id="12" name="直線コネクタ 11">
            <a:extLst>
              <a:ext uri="{FF2B5EF4-FFF2-40B4-BE49-F238E27FC236}">
                <a16:creationId xmlns:a16="http://schemas.microsoft.com/office/drawing/2014/main" id="{904FDCC0-63C2-E50D-6D8C-3B5915F582FF}"/>
              </a:ext>
            </a:extLst>
          </p:cNvPr>
          <p:cNvCxnSpPr/>
          <p:nvPr/>
        </p:nvCxnSpPr>
        <p:spPr>
          <a:xfrm>
            <a:off x="613458" y="3669174"/>
            <a:ext cx="1125059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42CBF88E-7F6B-2328-4547-1DC9FB019DF8}"/>
              </a:ext>
            </a:extLst>
          </p:cNvPr>
          <p:cNvCxnSpPr/>
          <p:nvPr/>
        </p:nvCxnSpPr>
        <p:spPr>
          <a:xfrm>
            <a:off x="613458" y="4967468"/>
            <a:ext cx="1125059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324C96C6-FF96-9926-8721-C49DED976434}"/>
              </a:ext>
            </a:extLst>
          </p:cNvPr>
          <p:cNvSpPr txBox="1"/>
          <p:nvPr/>
        </p:nvSpPr>
        <p:spPr>
          <a:xfrm>
            <a:off x="2185302" y="4092258"/>
            <a:ext cx="5305833" cy="369332"/>
          </a:xfrm>
          <a:prstGeom prst="rect">
            <a:avLst/>
          </a:prstGeom>
          <a:no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本日の講習内容についてのご質問をお願いします</a:t>
            </a:r>
            <a:r>
              <a:rPr kumimoji="1" lang="ja-JP" altLang="en-US" dirty="0"/>
              <a:t>。</a:t>
            </a:r>
          </a:p>
        </p:txBody>
      </p:sp>
      <p:sp>
        <p:nvSpPr>
          <p:cNvPr id="15" name="テキスト ボックス 14">
            <a:extLst>
              <a:ext uri="{FF2B5EF4-FFF2-40B4-BE49-F238E27FC236}">
                <a16:creationId xmlns:a16="http://schemas.microsoft.com/office/drawing/2014/main" id="{FD9B65AB-D94A-4D40-FCC3-5DE5FD210E23}"/>
              </a:ext>
            </a:extLst>
          </p:cNvPr>
          <p:cNvSpPr txBox="1"/>
          <p:nvPr/>
        </p:nvSpPr>
        <p:spPr>
          <a:xfrm>
            <a:off x="2185302" y="5575217"/>
            <a:ext cx="5305833"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名刺交換で参加者の皆さまと繋がりましょう</a:t>
            </a:r>
            <a:r>
              <a:rPr kumimoji="1" lang="ja-JP" altLang="en-US" dirty="0"/>
              <a:t>。</a:t>
            </a:r>
          </a:p>
        </p:txBody>
      </p:sp>
    </p:spTree>
    <p:extLst>
      <p:ext uri="{BB962C8B-B14F-4D97-AF65-F5344CB8AC3E}">
        <p14:creationId xmlns:p14="http://schemas.microsoft.com/office/powerpoint/2010/main" val="3664815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64">
            <a:extLst>
              <a:ext uri="{FF2B5EF4-FFF2-40B4-BE49-F238E27FC236}">
                <a16:creationId xmlns:a16="http://schemas.microsoft.com/office/drawing/2014/main" id="{6C9F64E8-8F1D-4A06-B1A4-685E72C0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7" name="Rectangle 66">
            <a:extLst>
              <a:ext uri="{FF2B5EF4-FFF2-40B4-BE49-F238E27FC236}">
                <a16:creationId xmlns:a16="http://schemas.microsoft.com/office/drawing/2014/main" id="{9073D962-D3D2-4A72-8593-65C213CBFF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4" y="633619"/>
            <a:ext cx="4520912"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2387511B-F6E1-4929-AC90-94FB8B6B0F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5" y="1181536"/>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AA58F78C-27AB-465F-AA33-15E08AF267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6" y="2185416"/>
            <a:ext cx="3666744"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テキスト ボックス 5">
            <a:extLst>
              <a:ext uri="{FF2B5EF4-FFF2-40B4-BE49-F238E27FC236}">
                <a16:creationId xmlns:a16="http://schemas.microsoft.com/office/drawing/2014/main" id="{2EA6E5E5-1BDB-FC07-0242-800C882B1CA7}"/>
              </a:ext>
            </a:extLst>
          </p:cNvPr>
          <p:cNvSpPr txBox="1"/>
          <p:nvPr/>
        </p:nvSpPr>
        <p:spPr>
          <a:xfrm>
            <a:off x="1004962" y="1109580"/>
            <a:ext cx="3318003" cy="877362"/>
          </a:xfrm>
          <a:prstGeom prst="rect">
            <a:avLst/>
          </a:prstGeom>
        </p:spPr>
        <p:txBody>
          <a:bodyPr vert="horz" lIns="91440" tIns="45720" rIns="91440" bIns="45720" rtlCol="0">
            <a:noAutofit/>
          </a:bodyPr>
          <a:lstStyle/>
          <a:p>
            <a:pPr>
              <a:lnSpc>
                <a:spcPct val="150000"/>
              </a:lnSpc>
              <a:spcAft>
                <a:spcPts val="600"/>
              </a:spcAft>
            </a:pPr>
            <a:r>
              <a:rPr kumimoji="1" lang="ja-JP" altLang="en-US" dirty="0">
                <a:latin typeface="BIZ UDPゴシック" panose="020B0400000000000000" pitchFamily="50" charset="-128"/>
                <a:ea typeface="BIZ UDPゴシック" panose="020B0400000000000000" pitchFamily="50" charset="-128"/>
              </a:rPr>
              <a:t>越智 健二 　</a:t>
            </a:r>
            <a:r>
              <a:rPr kumimoji="1" lang="ja-JP" altLang="en-US" sz="1600" dirty="0">
                <a:latin typeface="BIZ UDPゴシック" panose="020B0400000000000000" pitchFamily="50" charset="-128"/>
                <a:ea typeface="BIZ UDPゴシック" panose="020B0400000000000000" pitchFamily="50" charset="-128"/>
              </a:rPr>
              <a:t>　</a:t>
            </a:r>
            <a:r>
              <a:rPr kumimoji="1" lang="en-US" altLang="ja-JP" sz="1400" dirty="0">
                <a:latin typeface="BIZ UDPゴシック" panose="020B0400000000000000" pitchFamily="50" charset="-128"/>
                <a:ea typeface="BIZ UDPゴシック" panose="020B0400000000000000" pitchFamily="50" charset="-128"/>
              </a:rPr>
              <a:t>(1965.2.10</a:t>
            </a:r>
            <a:r>
              <a:rPr lang="ja-JP" altLang="en-US" sz="1400" dirty="0">
                <a:latin typeface="BIZ UDPゴシック" panose="020B0400000000000000" pitchFamily="50" charset="-128"/>
                <a:ea typeface="BIZ UDPゴシック" panose="020B0400000000000000" pitchFamily="50" charset="-128"/>
              </a:rPr>
              <a:t>生れ）</a:t>
            </a:r>
            <a:endParaRPr lang="en-US" altLang="ja-JP" sz="1400" dirty="0">
              <a:latin typeface="BIZ UDPゴシック" panose="020B0400000000000000" pitchFamily="50" charset="-128"/>
              <a:ea typeface="BIZ UDPゴシック" panose="020B0400000000000000" pitchFamily="50" charset="-128"/>
            </a:endParaRPr>
          </a:p>
          <a:p>
            <a:pPr>
              <a:lnSpc>
                <a:spcPct val="150000"/>
              </a:lnSpc>
              <a:spcAft>
                <a:spcPts val="600"/>
              </a:spcAft>
            </a:pPr>
            <a:r>
              <a:rPr kumimoji="1" lang="en-US" altLang="ja-JP" sz="1200" dirty="0">
                <a:latin typeface="BIZ UDPゴシック" panose="020B0400000000000000" pitchFamily="50" charset="-128"/>
                <a:ea typeface="BIZ UDPゴシック" panose="020B0400000000000000" pitchFamily="50" charset="-128"/>
              </a:rPr>
              <a:t>B-shop OCHI</a:t>
            </a:r>
            <a:r>
              <a:rPr kumimoji="1" lang="ja-JP" altLang="en-US" sz="1200" dirty="0">
                <a:latin typeface="BIZ UDPゴシック" panose="020B0400000000000000" pitchFamily="50" charset="-128"/>
                <a:ea typeface="BIZ UDPゴシック" panose="020B0400000000000000" pitchFamily="50" charset="-128"/>
              </a:rPr>
              <a:t>株式会社 代表取締役</a:t>
            </a:r>
            <a:endParaRPr kumimoji="1" lang="en-US" altLang="ja-JP" sz="1200" dirty="0">
              <a:latin typeface="BIZ UDPゴシック" panose="020B0400000000000000" pitchFamily="50" charset="-128"/>
              <a:ea typeface="BIZ UDPゴシック" panose="020B0400000000000000" pitchFamily="50" charset="-128"/>
            </a:endParaRPr>
          </a:p>
        </p:txBody>
      </p:sp>
      <p:pic>
        <p:nvPicPr>
          <p:cNvPr id="10" name="図 9" descr="丘の上にいる人たち&#10;&#10;低い精度で自動的に生成された説明">
            <a:extLst>
              <a:ext uri="{FF2B5EF4-FFF2-40B4-BE49-F238E27FC236}">
                <a16:creationId xmlns:a16="http://schemas.microsoft.com/office/drawing/2014/main" id="{E2394321-3CD3-8AF6-2971-56F997E9242B}"/>
              </a:ext>
            </a:extLst>
          </p:cNvPr>
          <p:cNvPicPr>
            <a:picLocks noChangeAspect="1"/>
          </p:cNvPicPr>
          <p:nvPr/>
        </p:nvPicPr>
        <p:blipFill rotWithShape="1">
          <a:blip r:embed="rId2">
            <a:extLst>
              <a:ext uri="{28A0092B-C50C-407E-A947-70E740481C1C}">
                <a14:useLocalDpi xmlns:a14="http://schemas.microsoft.com/office/drawing/2010/main" val="0"/>
              </a:ext>
            </a:extLst>
          </a:blip>
          <a:srcRect l="7917" r="17854" b="4"/>
          <a:stretch/>
        </p:blipFill>
        <p:spPr>
          <a:xfrm>
            <a:off x="5171033" y="633618"/>
            <a:ext cx="2651760" cy="2679192"/>
          </a:xfrm>
          <a:prstGeom prst="rect">
            <a:avLst/>
          </a:prstGeom>
        </p:spPr>
      </p:pic>
      <p:pic>
        <p:nvPicPr>
          <p:cNvPr id="12" name="図 11" descr="店の前に立っている建物&#10;&#10;低い精度で自動的に生成された説明">
            <a:extLst>
              <a:ext uri="{FF2B5EF4-FFF2-40B4-BE49-F238E27FC236}">
                <a16:creationId xmlns:a16="http://schemas.microsoft.com/office/drawing/2014/main" id="{A44FF35B-8985-D396-253D-7767FF0E4AA1}"/>
              </a:ext>
            </a:extLst>
          </p:cNvPr>
          <p:cNvPicPr>
            <a:picLocks noChangeAspect="1"/>
          </p:cNvPicPr>
          <p:nvPr/>
        </p:nvPicPr>
        <p:blipFill rotWithShape="1">
          <a:blip r:embed="rId3">
            <a:extLst>
              <a:ext uri="{28A0092B-C50C-407E-A947-70E740481C1C}">
                <a14:useLocalDpi xmlns:a14="http://schemas.microsoft.com/office/drawing/2010/main" val="0"/>
              </a:ext>
            </a:extLst>
          </a:blip>
          <a:srcRect l="19601" r="6170" b="4"/>
          <a:stretch/>
        </p:blipFill>
        <p:spPr>
          <a:xfrm>
            <a:off x="5171033" y="3450349"/>
            <a:ext cx="2651760" cy="2679192"/>
          </a:xfrm>
          <a:prstGeom prst="rect">
            <a:avLst/>
          </a:prstGeom>
        </p:spPr>
      </p:pic>
      <p:pic>
        <p:nvPicPr>
          <p:cNvPr id="14" name="図 13" descr="建物の前に駐車した自転車&#10;&#10;自動的に生成された説明">
            <a:extLst>
              <a:ext uri="{FF2B5EF4-FFF2-40B4-BE49-F238E27FC236}">
                <a16:creationId xmlns:a16="http://schemas.microsoft.com/office/drawing/2014/main" id="{6DE90CB0-D8B0-E497-3707-0117A082DB03}"/>
              </a:ext>
            </a:extLst>
          </p:cNvPr>
          <p:cNvPicPr>
            <a:picLocks noChangeAspect="1"/>
          </p:cNvPicPr>
          <p:nvPr/>
        </p:nvPicPr>
        <p:blipFill rotWithShape="1">
          <a:blip r:embed="rId4">
            <a:extLst>
              <a:ext uri="{28A0092B-C50C-407E-A947-70E740481C1C}">
                <a14:useLocalDpi xmlns:a14="http://schemas.microsoft.com/office/drawing/2010/main" val="0"/>
              </a:ext>
            </a:extLst>
          </a:blip>
          <a:srcRect l="8261" r="1" b="1"/>
          <a:stretch/>
        </p:blipFill>
        <p:spPr>
          <a:xfrm>
            <a:off x="8001000" y="633616"/>
            <a:ext cx="3781427" cy="5495925"/>
          </a:xfrm>
          <a:prstGeom prst="rect">
            <a:avLst/>
          </a:prstGeom>
        </p:spPr>
      </p:pic>
      <p:sp>
        <p:nvSpPr>
          <p:cNvPr id="2" name="タイトル 1">
            <a:extLst>
              <a:ext uri="{FF2B5EF4-FFF2-40B4-BE49-F238E27FC236}">
                <a16:creationId xmlns:a16="http://schemas.microsoft.com/office/drawing/2014/main" id="{F2DAEB0F-A8C6-2557-D940-943733583E1C}"/>
              </a:ext>
            </a:extLst>
          </p:cNvPr>
          <p:cNvSpPr>
            <a:spLocks noGrp="1"/>
          </p:cNvSpPr>
          <p:nvPr>
            <p:ph type="title"/>
          </p:nvPr>
        </p:nvSpPr>
        <p:spPr>
          <a:xfrm>
            <a:off x="347233" y="293760"/>
            <a:ext cx="4583253" cy="400294"/>
          </a:xfrm>
          <a:solidFill>
            <a:schemeClr val="tx1"/>
          </a:solidFill>
        </p:spPr>
        <p:txBody>
          <a:bodyPr vert="horz" lIns="91440" tIns="45720" rIns="91440" bIns="45720" rtlCol="0" anchor="ctr">
            <a:normAutofit/>
          </a:bodyPr>
          <a:lstStyle/>
          <a:p>
            <a:pPr algn="ctr">
              <a:lnSpc>
                <a:spcPct val="90000"/>
              </a:lnSpc>
            </a:pPr>
            <a:r>
              <a:rPr kumimoji="1" lang="ja-JP" altLang="en-US" sz="2000" dirty="0">
                <a:solidFill>
                  <a:schemeClr val="bg1"/>
                </a:solidFill>
                <a:latin typeface="BIZ UDPゴシック" panose="020B0400000000000000" pitchFamily="50" charset="-128"/>
                <a:ea typeface="BIZ UDPゴシック" panose="020B0400000000000000" pitchFamily="50" charset="-128"/>
              </a:rPr>
              <a:t>自己紹介</a:t>
            </a:r>
          </a:p>
        </p:txBody>
      </p:sp>
      <p:sp>
        <p:nvSpPr>
          <p:cNvPr id="20" name="テキスト ボックス 19">
            <a:extLst>
              <a:ext uri="{FF2B5EF4-FFF2-40B4-BE49-F238E27FC236}">
                <a16:creationId xmlns:a16="http://schemas.microsoft.com/office/drawing/2014/main" id="{8246986D-9368-5A2C-AA09-7063C8113145}"/>
              </a:ext>
            </a:extLst>
          </p:cNvPr>
          <p:cNvSpPr txBox="1"/>
          <p:nvPr/>
        </p:nvSpPr>
        <p:spPr>
          <a:xfrm>
            <a:off x="996296" y="2327925"/>
            <a:ext cx="3285125" cy="984885"/>
          </a:xfrm>
          <a:prstGeom prst="rect">
            <a:avLst/>
          </a:prstGeom>
          <a:noFill/>
        </p:spPr>
        <p:txBody>
          <a:bodyPr wrap="square" rtlCol="0">
            <a:spAutoFit/>
          </a:bodyPr>
          <a:lstStyle/>
          <a:p>
            <a:pPr>
              <a:lnSpc>
                <a:spcPct val="150000"/>
              </a:lnSpc>
            </a:pPr>
            <a:r>
              <a:rPr kumimoji="1" lang="ja-JP" altLang="en-US" sz="1200" b="1" dirty="0">
                <a:latin typeface="メイリオ" panose="020B0604030504040204" pitchFamily="50" charset="-128"/>
                <a:ea typeface="メイリオ" panose="020B0604030504040204" pitchFamily="50" charset="-128"/>
              </a:rPr>
              <a:t>サイクルショップ運営</a:t>
            </a:r>
            <a:endParaRPr kumimoji="1" lang="en-US" altLang="ja-JP" sz="1200" b="1" dirty="0">
              <a:latin typeface="メイリオ" panose="020B0604030504040204" pitchFamily="50" charset="-128"/>
              <a:ea typeface="メイリオ" panose="020B0604030504040204" pitchFamily="50" charset="-128"/>
            </a:endParaRPr>
          </a:p>
          <a:p>
            <a:pPr>
              <a:lnSpc>
                <a:spcPct val="150000"/>
              </a:lnSpc>
            </a:pPr>
            <a:r>
              <a:rPr kumimoji="1" lang="en-US" altLang="ja-JP" sz="1200" dirty="0">
                <a:latin typeface="メイリオ" panose="020B0604030504040204" pitchFamily="50" charset="-128"/>
                <a:ea typeface="メイリオ" panose="020B0604030504040204" pitchFamily="50" charset="-128"/>
              </a:rPr>
              <a:t>B-shop OCHI (</a:t>
            </a:r>
            <a:r>
              <a:rPr kumimoji="1" lang="ja-JP" altLang="en-US" sz="1200" dirty="0">
                <a:latin typeface="メイリオ" panose="020B0604030504040204" pitchFamily="50" charset="-128"/>
                <a:ea typeface="メイリオ" panose="020B0604030504040204" pitchFamily="50" charset="-128"/>
              </a:rPr>
              <a:t>愛媛県西条市）</a:t>
            </a:r>
            <a:endParaRPr kumimoji="1" lang="en-US" altLang="ja-JP" sz="1200" dirty="0">
              <a:latin typeface="メイリオ" panose="020B0604030504040204" pitchFamily="50" charset="-128"/>
              <a:ea typeface="メイリオ" panose="020B0604030504040204" pitchFamily="50" charset="-128"/>
            </a:endParaRPr>
          </a:p>
          <a:p>
            <a:pPr>
              <a:lnSpc>
                <a:spcPct val="150000"/>
              </a:lnSpc>
            </a:pPr>
            <a:r>
              <a:rPr kumimoji="1" lang="en-US" altLang="ja-JP" sz="1200" dirty="0">
                <a:latin typeface="メイリオ" panose="020B0604030504040204" pitchFamily="50" charset="-128"/>
                <a:ea typeface="メイリオ" panose="020B0604030504040204" pitchFamily="50" charset="-128"/>
              </a:rPr>
              <a:t>SPECIALIZED</a:t>
            </a:r>
            <a:r>
              <a:rPr kumimoji="1" lang="ja-JP" altLang="en-US" sz="1200" dirty="0">
                <a:latin typeface="メイリオ" panose="020B0604030504040204" pitchFamily="50" charset="-128"/>
                <a:ea typeface="メイリオ" panose="020B0604030504040204" pitchFamily="50" charset="-128"/>
              </a:rPr>
              <a:t>高松 </a:t>
            </a:r>
            <a:r>
              <a:rPr kumimoji="1"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香川県高松市</a:t>
            </a:r>
            <a:r>
              <a:rPr lang="ja-JP" altLang="en-US" sz="1600" dirty="0">
                <a:latin typeface="メイリオ" panose="020B0604030504040204" pitchFamily="50" charset="-128"/>
                <a:ea typeface="メイリオ" panose="020B0604030504040204" pitchFamily="50" charset="-128"/>
              </a:rPr>
              <a:t>）</a:t>
            </a:r>
            <a:endParaRPr kumimoji="1" lang="en-US" altLang="ja-JP" sz="1600" dirty="0">
              <a:latin typeface="メイリオ" panose="020B0604030504040204" pitchFamily="50" charset="-128"/>
              <a:ea typeface="メイリオ" panose="020B0604030504040204" pitchFamily="50" charset="-128"/>
            </a:endParaRPr>
          </a:p>
        </p:txBody>
      </p:sp>
      <p:sp>
        <p:nvSpPr>
          <p:cNvPr id="22" name="テキスト ボックス 21">
            <a:extLst>
              <a:ext uri="{FF2B5EF4-FFF2-40B4-BE49-F238E27FC236}">
                <a16:creationId xmlns:a16="http://schemas.microsoft.com/office/drawing/2014/main" id="{922BE728-4A45-8470-7038-C45A07031AFB}"/>
              </a:ext>
            </a:extLst>
          </p:cNvPr>
          <p:cNvSpPr txBox="1"/>
          <p:nvPr/>
        </p:nvSpPr>
        <p:spPr>
          <a:xfrm>
            <a:off x="971183" y="3571161"/>
            <a:ext cx="3479289" cy="1109919"/>
          </a:xfrm>
          <a:prstGeom prst="rect">
            <a:avLst/>
          </a:prstGeom>
          <a:noFill/>
        </p:spPr>
        <p:txBody>
          <a:bodyPr wrap="square" rtlCol="0">
            <a:spAutoFit/>
          </a:bodyPr>
          <a:lstStyle/>
          <a:p>
            <a:pPr>
              <a:lnSpc>
                <a:spcPct val="150000"/>
              </a:lnSpc>
            </a:pPr>
            <a:r>
              <a:rPr kumimoji="1" lang="ja-JP" altLang="en-US" sz="1200" b="1" dirty="0">
                <a:latin typeface="メイリオ" panose="020B0604030504040204" pitchFamily="50" charset="-128"/>
                <a:ea typeface="メイリオ" panose="020B0604030504040204" pitchFamily="50" charset="-128"/>
              </a:rPr>
              <a:t>レンタサイクル事業</a:t>
            </a:r>
            <a:endParaRPr kumimoji="1" lang="en-US" altLang="ja-JP" sz="1200" b="1" dirty="0">
              <a:latin typeface="メイリオ" panose="020B0604030504040204" pitchFamily="50" charset="-128"/>
              <a:ea typeface="メイリオ" panose="020B0604030504040204" pitchFamily="50" charset="-128"/>
            </a:endParaRPr>
          </a:p>
          <a:p>
            <a:pPr>
              <a:lnSpc>
                <a:spcPct val="150000"/>
              </a:lnSpc>
            </a:pPr>
            <a:r>
              <a:rPr lang="en-US" altLang="ja-JP" sz="1100" dirty="0">
                <a:latin typeface="メイリオ" panose="020B0604030504040204" pitchFamily="50" charset="-128"/>
                <a:ea typeface="メイリオ" panose="020B0604030504040204" pitchFamily="50" charset="-128"/>
              </a:rPr>
              <a:t>B-shop OCHI</a:t>
            </a:r>
            <a:r>
              <a:rPr kumimoji="1" lang="en-US" altLang="ja-JP" sz="1100" dirty="0">
                <a:latin typeface="メイリオ" panose="020B0604030504040204" pitchFamily="50" charset="-128"/>
                <a:ea typeface="メイリオ" panose="020B0604030504040204" pitchFamily="50" charset="-128"/>
              </a:rPr>
              <a:t> (</a:t>
            </a:r>
            <a:r>
              <a:rPr kumimoji="1" lang="ja-JP" altLang="en-US" sz="1100" dirty="0">
                <a:latin typeface="メイリオ" panose="020B0604030504040204" pitchFamily="50" charset="-128"/>
                <a:ea typeface="メイリオ" panose="020B0604030504040204" pitchFamily="50" charset="-128"/>
              </a:rPr>
              <a:t>愛媛県西条市）</a:t>
            </a:r>
            <a:endParaRPr kumimoji="1" lang="en-US" altLang="ja-JP" sz="1100" dirty="0">
              <a:latin typeface="メイリオ" panose="020B0604030504040204" pitchFamily="50" charset="-128"/>
              <a:ea typeface="メイリオ" panose="020B0604030504040204" pitchFamily="50" charset="-128"/>
            </a:endParaRPr>
          </a:p>
          <a:p>
            <a:pPr>
              <a:lnSpc>
                <a:spcPct val="150000"/>
              </a:lnSpc>
            </a:pPr>
            <a:r>
              <a:rPr lang="en-US" altLang="ja-JP" sz="1100" dirty="0">
                <a:latin typeface="メイリオ" panose="020B0604030504040204" pitchFamily="50" charset="-128"/>
                <a:ea typeface="メイリオ" panose="020B0604030504040204" pitchFamily="50" charset="-128"/>
              </a:rPr>
              <a:t>WAKKA</a:t>
            </a:r>
            <a:r>
              <a:rPr kumimoji="1" lang="ja-JP" altLang="en-US" sz="1100" dirty="0">
                <a:latin typeface="メイリオ" panose="020B0604030504040204" pitchFamily="50" charset="-128"/>
                <a:ea typeface="メイリオ" panose="020B0604030504040204" pitchFamily="50" charset="-128"/>
              </a:rPr>
              <a:t> </a:t>
            </a:r>
            <a:r>
              <a:rPr kumimoji="1" lang="en-US" altLang="ja-JP"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今治市大三島</a:t>
            </a:r>
            <a:r>
              <a:rPr lang="ja-JP" altLang="en-US" sz="1100" dirty="0">
                <a:latin typeface="メイリオ" panose="020B0604030504040204" pitchFamily="50" charset="-128"/>
                <a:ea typeface="メイリオ" panose="020B0604030504040204" pitchFamily="50" charset="-128"/>
              </a:rPr>
              <a:t>）提携</a:t>
            </a:r>
            <a:endParaRPr lang="en-US" altLang="ja-JP" sz="1100" dirty="0">
              <a:latin typeface="メイリオ" panose="020B0604030504040204" pitchFamily="50" charset="-128"/>
              <a:ea typeface="メイリオ" panose="020B0604030504040204" pitchFamily="50" charset="-128"/>
            </a:endParaRPr>
          </a:p>
          <a:p>
            <a:pPr>
              <a:lnSpc>
                <a:spcPct val="150000"/>
              </a:lnSpc>
            </a:pPr>
            <a:r>
              <a:rPr kumimoji="1" lang="ja-JP" altLang="en-US" sz="1100" dirty="0">
                <a:latin typeface="メイリオ" panose="020B0604030504040204" pitchFamily="50" charset="-128"/>
                <a:ea typeface="メイリオ" panose="020B0604030504040204" pitchFamily="50" charset="-128"/>
              </a:rPr>
              <a:t>四国ツアーズ（松山市道後）提携</a:t>
            </a:r>
            <a:endParaRPr kumimoji="1" lang="en-US" altLang="ja-JP" sz="1100" dirty="0">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955D8A51-44EC-5875-CABB-83EAAAE3BC73}"/>
              </a:ext>
            </a:extLst>
          </p:cNvPr>
          <p:cNvSpPr txBox="1"/>
          <p:nvPr/>
        </p:nvSpPr>
        <p:spPr>
          <a:xfrm>
            <a:off x="1004962" y="4998386"/>
            <a:ext cx="3454176" cy="1363835"/>
          </a:xfrm>
          <a:prstGeom prst="rect">
            <a:avLst/>
          </a:prstGeom>
          <a:noFill/>
        </p:spPr>
        <p:txBody>
          <a:bodyPr wrap="square" rtlCol="0">
            <a:spAutoFit/>
          </a:bodyPr>
          <a:lstStyle/>
          <a:p>
            <a:pPr>
              <a:lnSpc>
                <a:spcPct val="150000"/>
              </a:lnSpc>
            </a:pPr>
            <a:r>
              <a:rPr kumimoji="1" lang="ja-JP" altLang="en-US" sz="1200" b="1" dirty="0">
                <a:latin typeface="メイリオ" panose="020B0604030504040204" pitchFamily="50" charset="-128"/>
                <a:ea typeface="メイリオ" panose="020B0604030504040204" pitchFamily="50" charset="-128"/>
              </a:rPr>
              <a:t>サイクリングツアー＆サポート</a:t>
            </a:r>
            <a:endParaRPr kumimoji="1" lang="en-US" altLang="ja-JP" sz="1200" b="1" dirty="0">
              <a:latin typeface="メイリオ" panose="020B0604030504040204" pitchFamily="50" charset="-128"/>
              <a:ea typeface="メイリオ" panose="020B0604030504040204" pitchFamily="50" charset="-128"/>
            </a:endParaRPr>
          </a:p>
          <a:p>
            <a:pPr>
              <a:lnSpc>
                <a:spcPct val="150000"/>
              </a:lnSpc>
            </a:pPr>
            <a:r>
              <a:rPr lang="ja-JP" altLang="en-US" sz="1100" dirty="0">
                <a:latin typeface="メイリオ" panose="020B0604030504040204" pitchFamily="50" charset="-128"/>
                <a:ea typeface="メイリオ" panose="020B0604030504040204" pitchFamily="50" charset="-128"/>
              </a:rPr>
              <a:t>愛媛県のサイクリングツアー事業</a:t>
            </a:r>
            <a:endParaRPr kumimoji="1" lang="en-US" altLang="ja-JP" sz="1100" dirty="0">
              <a:latin typeface="メイリオ" panose="020B0604030504040204" pitchFamily="50" charset="-128"/>
              <a:ea typeface="メイリオ" panose="020B0604030504040204" pitchFamily="50" charset="-128"/>
            </a:endParaRPr>
          </a:p>
          <a:p>
            <a:pPr>
              <a:lnSpc>
                <a:spcPct val="150000"/>
              </a:lnSpc>
            </a:pPr>
            <a:r>
              <a:rPr lang="ja-JP" altLang="en-US" sz="1100" dirty="0">
                <a:latin typeface="メイリオ" panose="020B0604030504040204" pitchFamily="50" charset="-128"/>
                <a:ea typeface="メイリオ" panose="020B0604030504040204" pitchFamily="50" charset="-128"/>
              </a:rPr>
              <a:t>ソラヤマイシヅチの事業</a:t>
            </a:r>
            <a:endParaRPr lang="en-US" altLang="ja-JP" sz="1100" dirty="0">
              <a:latin typeface="メイリオ" panose="020B0604030504040204" pitchFamily="50" charset="-128"/>
              <a:ea typeface="メイリオ" panose="020B0604030504040204" pitchFamily="50" charset="-128"/>
            </a:endParaRPr>
          </a:p>
          <a:p>
            <a:pPr>
              <a:lnSpc>
                <a:spcPct val="150000"/>
              </a:lnSpc>
            </a:pPr>
            <a:r>
              <a:rPr kumimoji="1" lang="ja-JP" altLang="en-US" sz="1100" dirty="0">
                <a:latin typeface="メイリオ" panose="020B0604030504040204" pitchFamily="50" charset="-128"/>
                <a:ea typeface="メイリオ" panose="020B0604030504040204" pitchFamily="50" charset="-128"/>
              </a:rPr>
              <a:t>四国</a:t>
            </a:r>
            <a:r>
              <a:rPr lang="ja-JP" altLang="en-US" sz="1100" dirty="0">
                <a:latin typeface="メイリオ" panose="020B0604030504040204" pitchFamily="50" charset="-128"/>
                <a:ea typeface="メイリオ" panose="020B0604030504040204" pitchFamily="50" charset="-128"/>
              </a:rPr>
              <a:t>内のインバウンドツアー</a:t>
            </a:r>
            <a:endParaRPr lang="en-US" altLang="ja-JP" sz="1100" dirty="0">
              <a:latin typeface="メイリオ" panose="020B0604030504040204" pitchFamily="50" charset="-128"/>
              <a:ea typeface="メイリオ" panose="020B0604030504040204" pitchFamily="50" charset="-128"/>
            </a:endParaRPr>
          </a:p>
          <a:p>
            <a:pPr>
              <a:lnSpc>
                <a:spcPct val="150000"/>
              </a:lnSpc>
            </a:pPr>
            <a:r>
              <a:rPr lang="ja-JP" altLang="en-US" sz="1100" dirty="0">
                <a:latin typeface="メイリオ" panose="020B0604030504040204" pitchFamily="50" charset="-128"/>
                <a:ea typeface="メイリオ" panose="020B0604030504040204" pitchFamily="50" charset="-128"/>
              </a:rPr>
              <a:t>四国ツアーズインバウンドツアーサポート</a:t>
            </a:r>
            <a:endParaRPr lang="en-US" altLang="ja-JP" sz="1100" dirty="0">
              <a:latin typeface="メイリオ" panose="020B0604030504040204" pitchFamily="50" charset="-128"/>
              <a:ea typeface="メイリオ" panose="020B0604030504040204" pitchFamily="50" charset="-128"/>
            </a:endParaRPr>
          </a:p>
        </p:txBody>
      </p:sp>
      <p:cxnSp>
        <p:nvCxnSpPr>
          <p:cNvPr id="27" name="直線コネクタ 26">
            <a:extLst>
              <a:ext uri="{FF2B5EF4-FFF2-40B4-BE49-F238E27FC236}">
                <a16:creationId xmlns:a16="http://schemas.microsoft.com/office/drawing/2014/main" id="{982E1E1C-8E48-C843-DD58-36BABA475B2F}"/>
              </a:ext>
            </a:extLst>
          </p:cNvPr>
          <p:cNvCxnSpPr>
            <a:cxnSpLocks/>
          </p:cNvCxnSpPr>
          <p:nvPr/>
        </p:nvCxnSpPr>
        <p:spPr>
          <a:xfrm>
            <a:off x="877456" y="3450349"/>
            <a:ext cx="3573016"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3E0C0A62-5C41-2CBE-398B-8215B37CBFD3}"/>
              </a:ext>
            </a:extLst>
          </p:cNvPr>
          <p:cNvCxnSpPr>
            <a:cxnSpLocks/>
          </p:cNvCxnSpPr>
          <p:nvPr/>
        </p:nvCxnSpPr>
        <p:spPr>
          <a:xfrm>
            <a:off x="877456" y="4913757"/>
            <a:ext cx="3573016"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432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89832B-C1A8-E789-762F-85F9723727BD}"/>
              </a:ext>
            </a:extLst>
          </p:cNvPr>
          <p:cNvSpPr>
            <a:spLocks noGrp="1"/>
          </p:cNvSpPr>
          <p:nvPr>
            <p:ph type="title"/>
          </p:nvPr>
        </p:nvSpPr>
        <p:spPr>
          <a:xfrm>
            <a:off x="0" y="107742"/>
            <a:ext cx="12192000" cy="400111"/>
          </a:xfrm>
          <a:solidFill>
            <a:schemeClr val="tx1"/>
          </a:solidFill>
        </p:spPr>
        <p:txBody>
          <a:bodyPr>
            <a:noAutofit/>
          </a:bodyPr>
          <a:lstStyle/>
          <a:p>
            <a:r>
              <a:rPr kumimoji="1" lang="ja-JP" altLang="en-US" sz="2400" dirty="0">
                <a:solidFill>
                  <a:schemeClr val="bg1"/>
                </a:solidFill>
                <a:latin typeface="BIZ UDPゴシック" panose="020B0400000000000000" pitchFamily="50" charset="-128"/>
                <a:ea typeface="BIZ UDPゴシック" panose="020B0400000000000000" pitchFamily="50" charset="-128"/>
              </a:rPr>
              <a:t> 　 </a:t>
            </a:r>
            <a:r>
              <a:rPr kumimoji="1" lang="ja-JP" altLang="en-US" sz="2000" dirty="0">
                <a:solidFill>
                  <a:schemeClr val="bg1"/>
                </a:solidFill>
                <a:latin typeface="BIZ UDPゴシック" panose="020B0400000000000000" pitchFamily="50" charset="-128"/>
                <a:ea typeface="BIZ UDPゴシック" panose="020B0400000000000000" pitchFamily="50" charset="-128"/>
              </a:rPr>
              <a:t>地域の観光振興における自転車活用の有効性</a:t>
            </a:r>
            <a:r>
              <a:rPr kumimoji="1" lang="ja-JP" altLang="en-US" sz="2400" dirty="0">
                <a:latin typeface="BIZ UDPゴシック" panose="020B0400000000000000" pitchFamily="50" charset="-128"/>
                <a:ea typeface="BIZ UDPゴシック" panose="020B0400000000000000" pitchFamily="50" charset="-128"/>
              </a:rPr>
              <a:t>の有効性</a:t>
            </a:r>
          </a:p>
        </p:txBody>
      </p:sp>
      <p:pic>
        <p:nvPicPr>
          <p:cNvPr id="5" name="図 4" descr="車の屋根の建物&#10;&#10;低い精度で自動的に生成された説明">
            <a:extLst>
              <a:ext uri="{FF2B5EF4-FFF2-40B4-BE49-F238E27FC236}">
                <a16:creationId xmlns:a16="http://schemas.microsoft.com/office/drawing/2014/main" id="{4AAEF69A-2CB9-A6DF-0C0F-803754F63F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181" y="2097235"/>
            <a:ext cx="2713124" cy="1803406"/>
          </a:xfrm>
          <a:prstGeom prst="rect">
            <a:avLst/>
          </a:prstGeom>
        </p:spPr>
      </p:pic>
      <p:pic>
        <p:nvPicPr>
          <p:cNvPr id="7" name="図 6" descr="ピンク, 紫, 座る, 花 が含まれている画像&#10;&#10;自動的に生成された説明">
            <a:extLst>
              <a:ext uri="{FF2B5EF4-FFF2-40B4-BE49-F238E27FC236}">
                <a16:creationId xmlns:a16="http://schemas.microsoft.com/office/drawing/2014/main" id="{DFB69F46-4EC3-5536-A16E-78ED29BC5C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1373" y="2097234"/>
            <a:ext cx="2783446" cy="1855994"/>
          </a:xfrm>
          <a:prstGeom prst="rect">
            <a:avLst/>
          </a:prstGeom>
        </p:spPr>
      </p:pic>
      <p:pic>
        <p:nvPicPr>
          <p:cNvPr id="9" name="図 8" descr="池の中にある湖&#10;&#10;中程度の精度で自動的に生成された説明">
            <a:extLst>
              <a:ext uri="{FF2B5EF4-FFF2-40B4-BE49-F238E27FC236}">
                <a16:creationId xmlns:a16="http://schemas.microsoft.com/office/drawing/2014/main" id="{BFA0798E-BE1B-AFAE-015F-0915884A89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1077" y="4760766"/>
            <a:ext cx="2615273" cy="1837189"/>
          </a:xfrm>
          <a:prstGeom prst="rect">
            <a:avLst/>
          </a:prstGeom>
        </p:spPr>
      </p:pic>
      <p:pic>
        <p:nvPicPr>
          <p:cNvPr id="11" name="図 10" descr="川の上にある岩&#10;&#10;中程度の精度で自動的に生成された説明">
            <a:extLst>
              <a:ext uri="{FF2B5EF4-FFF2-40B4-BE49-F238E27FC236}">
                <a16:creationId xmlns:a16="http://schemas.microsoft.com/office/drawing/2014/main" id="{47ECA4EC-6106-44E7-DD92-E7B7D22925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2475" y="1538538"/>
            <a:ext cx="2447758" cy="1639999"/>
          </a:xfrm>
          <a:prstGeom prst="rect">
            <a:avLst/>
          </a:prstGeom>
        </p:spPr>
      </p:pic>
      <p:pic>
        <p:nvPicPr>
          <p:cNvPr id="13" name="図 12" descr="皿の上の料理&#10;&#10;自動的に生成された説明">
            <a:extLst>
              <a:ext uri="{FF2B5EF4-FFF2-40B4-BE49-F238E27FC236}">
                <a16:creationId xmlns:a16="http://schemas.microsoft.com/office/drawing/2014/main" id="{5C8C6732-0362-EB01-A0F3-2238EE2F14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8931" y="4885405"/>
            <a:ext cx="2497616" cy="1661466"/>
          </a:xfrm>
          <a:prstGeom prst="rect">
            <a:avLst/>
          </a:prstGeom>
        </p:spPr>
      </p:pic>
      <p:cxnSp>
        <p:nvCxnSpPr>
          <p:cNvPr id="15" name="直線コネクタ 14">
            <a:extLst>
              <a:ext uri="{FF2B5EF4-FFF2-40B4-BE49-F238E27FC236}">
                <a16:creationId xmlns:a16="http://schemas.microsoft.com/office/drawing/2014/main" id="{CE5CFD53-9EE8-0CCD-753A-A6F5A12B2792}"/>
              </a:ext>
            </a:extLst>
          </p:cNvPr>
          <p:cNvCxnSpPr>
            <a:cxnSpLocks/>
            <a:stCxn id="5" idx="3"/>
            <a:endCxn id="11" idx="1"/>
          </p:cNvCxnSpPr>
          <p:nvPr/>
        </p:nvCxnSpPr>
        <p:spPr>
          <a:xfrm flipV="1">
            <a:off x="3330305" y="2358538"/>
            <a:ext cx="1412170" cy="6404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0B6CF2E7-DBE2-9F13-AC0E-E4847B939DE4}"/>
              </a:ext>
            </a:extLst>
          </p:cNvPr>
          <p:cNvCxnSpPr>
            <a:cxnSpLocks/>
            <a:stCxn id="7" idx="1"/>
            <a:endCxn id="11" idx="3"/>
          </p:cNvCxnSpPr>
          <p:nvPr/>
        </p:nvCxnSpPr>
        <p:spPr>
          <a:xfrm flipH="1" flipV="1">
            <a:off x="7190233" y="2358538"/>
            <a:ext cx="1601140" cy="666693"/>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A70B8E74-7D7F-429D-99B8-056BA828AAD7}"/>
              </a:ext>
            </a:extLst>
          </p:cNvPr>
          <p:cNvCxnSpPr>
            <a:cxnSpLocks/>
            <a:stCxn id="9" idx="0"/>
            <a:endCxn id="7" idx="2"/>
          </p:cNvCxnSpPr>
          <p:nvPr/>
        </p:nvCxnSpPr>
        <p:spPr>
          <a:xfrm flipV="1">
            <a:off x="9428714" y="3953228"/>
            <a:ext cx="754382" cy="807538"/>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F8C30FB6-12C9-0A59-D584-1048B0449994}"/>
              </a:ext>
            </a:extLst>
          </p:cNvPr>
          <p:cNvCxnSpPr>
            <a:cxnSpLocks/>
          </p:cNvCxnSpPr>
          <p:nvPr/>
        </p:nvCxnSpPr>
        <p:spPr>
          <a:xfrm flipV="1">
            <a:off x="3836547" y="5800019"/>
            <a:ext cx="4284530" cy="36777"/>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F100F87D-39A8-B163-2F60-FEF13891475D}"/>
              </a:ext>
            </a:extLst>
          </p:cNvPr>
          <p:cNvCxnSpPr>
            <a:cxnSpLocks/>
            <a:stCxn id="5" idx="2"/>
            <a:endCxn id="13" idx="0"/>
          </p:cNvCxnSpPr>
          <p:nvPr/>
        </p:nvCxnSpPr>
        <p:spPr>
          <a:xfrm>
            <a:off x="1973743" y="3900641"/>
            <a:ext cx="613996" cy="984764"/>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57" name="グラフィックス 56" descr="サイクリング 単色塗りつぶし">
            <a:extLst>
              <a:ext uri="{FF2B5EF4-FFF2-40B4-BE49-F238E27FC236}">
                <a16:creationId xmlns:a16="http://schemas.microsoft.com/office/drawing/2014/main" id="{932C72F9-4EF5-4475-CAA1-4D81616E884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27039" y="5963559"/>
            <a:ext cx="586807" cy="586807"/>
          </a:xfrm>
          <a:prstGeom prst="rect">
            <a:avLst/>
          </a:prstGeom>
        </p:spPr>
      </p:pic>
      <p:sp>
        <p:nvSpPr>
          <p:cNvPr id="60" name="テキスト ボックス 59">
            <a:extLst>
              <a:ext uri="{FF2B5EF4-FFF2-40B4-BE49-F238E27FC236}">
                <a16:creationId xmlns:a16="http://schemas.microsoft.com/office/drawing/2014/main" id="{EEE2CF78-92AE-6FFB-B5C2-851C44692454}"/>
              </a:ext>
            </a:extLst>
          </p:cNvPr>
          <p:cNvSpPr txBox="1"/>
          <p:nvPr/>
        </p:nvSpPr>
        <p:spPr>
          <a:xfrm>
            <a:off x="4538135" y="3408781"/>
            <a:ext cx="2881354" cy="338554"/>
          </a:xfrm>
          <a:prstGeom prst="rect">
            <a:avLst/>
          </a:prstGeom>
          <a:solidFill>
            <a:schemeClr val="tx1"/>
          </a:solidFill>
        </p:spPr>
        <p:txBody>
          <a:bodyPr wrap="square" rtlCol="0">
            <a:spAutoFit/>
          </a:bodyPr>
          <a:lstStyle/>
          <a:p>
            <a:pPr algn="ctr"/>
            <a:r>
              <a:rPr kumimoji="1" lang="ja-JP" altLang="en-US" sz="1600" dirty="0">
                <a:solidFill>
                  <a:schemeClr val="bg1"/>
                </a:solidFill>
                <a:latin typeface="BIZ UDPゴシック" panose="020B0400000000000000" pitchFamily="50" charset="-128"/>
                <a:ea typeface="BIZ UDPゴシック" panose="020B0400000000000000" pitchFamily="50" charset="-128"/>
              </a:rPr>
              <a:t>魅力的な観光コンテンツ</a:t>
            </a:r>
          </a:p>
        </p:txBody>
      </p:sp>
      <p:sp>
        <p:nvSpPr>
          <p:cNvPr id="79" name="テキスト ボックス 78">
            <a:extLst>
              <a:ext uri="{FF2B5EF4-FFF2-40B4-BE49-F238E27FC236}">
                <a16:creationId xmlns:a16="http://schemas.microsoft.com/office/drawing/2014/main" id="{3196DEA9-8F82-8FB7-FEE0-D250548326AA}"/>
              </a:ext>
            </a:extLst>
          </p:cNvPr>
          <p:cNvSpPr txBox="1"/>
          <p:nvPr/>
        </p:nvSpPr>
        <p:spPr>
          <a:xfrm>
            <a:off x="954617" y="894441"/>
            <a:ext cx="10282766" cy="400110"/>
          </a:xfrm>
          <a:prstGeom prst="rect">
            <a:avLst/>
          </a:prstGeom>
          <a:noFill/>
        </p:spPr>
        <p:txBody>
          <a:bodyPr wrap="square" rtlCol="0">
            <a:spAutoFit/>
          </a:bodyPr>
          <a:lstStyle/>
          <a:p>
            <a:r>
              <a:rPr kumimoji="1" lang="ja-JP" altLang="en-US" sz="2000" dirty="0">
                <a:latin typeface="BIZ UDPゴシック" panose="020B0400000000000000" pitchFamily="50" charset="-128"/>
                <a:ea typeface="BIZ UDPゴシック" panose="020B0400000000000000" pitchFamily="50" charset="-128"/>
              </a:rPr>
              <a:t>サイクリングツアー　 </a:t>
            </a:r>
            <a:r>
              <a:rPr kumimoji="1" lang="en-US" altLang="ja-JP" sz="2000" b="1" dirty="0">
                <a:latin typeface="BIZ UDPゴシック" panose="020B0400000000000000" pitchFamily="50" charset="-128"/>
                <a:ea typeface="BIZ UDPゴシック" panose="020B0400000000000000" pitchFamily="50" charset="-128"/>
              </a:rPr>
              <a:t>=</a:t>
            </a:r>
            <a:r>
              <a:rPr kumimoji="1" lang="en-US" altLang="ja-JP" sz="2000" dirty="0">
                <a:latin typeface="BIZ UDPゴシック" panose="020B0400000000000000" pitchFamily="50" charset="-128"/>
                <a:ea typeface="BIZ UDPゴシック" panose="020B0400000000000000" pitchFamily="50" charset="-128"/>
              </a:rPr>
              <a:t> </a:t>
            </a:r>
            <a:r>
              <a:rPr kumimoji="1" lang="ja-JP" altLang="en-US" sz="2000" dirty="0">
                <a:latin typeface="BIZ UDPゴシック" panose="020B0400000000000000" pitchFamily="50" charset="-128"/>
                <a:ea typeface="BIZ UDPゴシック" panose="020B0400000000000000" pitchFamily="50" charset="-128"/>
              </a:rPr>
              <a:t>　「地域の自慢」 を</a:t>
            </a:r>
            <a:r>
              <a:rPr kumimoji="1" lang="ja-JP" altLang="en-US" sz="2000" b="1" dirty="0">
                <a:solidFill>
                  <a:srgbClr val="0070C0"/>
                </a:solidFill>
                <a:latin typeface="BIZ UDPゴシック" panose="020B0400000000000000" pitchFamily="50" charset="-128"/>
                <a:ea typeface="BIZ UDPゴシック" panose="020B0400000000000000" pitchFamily="50" charset="-128"/>
              </a:rPr>
              <a:t>線</a:t>
            </a:r>
            <a:r>
              <a:rPr kumimoji="1" lang="ja-JP" altLang="en-US" sz="2000" dirty="0">
                <a:latin typeface="BIZ UDPゴシック" panose="020B0400000000000000" pitchFamily="50" charset="-128"/>
                <a:ea typeface="BIZ UDPゴシック" panose="020B0400000000000000" pitchFamily="50" charset="-128"/>
              </a:rPr>
              <a:t>で結ぶ！　</a:t>
            </a:r>
            <a:r>
              <a:rPr kumimoji="1" lang="en-US" altLang="ja-JP" sz="2000" b="1" dirty="0">
                <a:latin typeface="BIZ UDPゴシック" panose="020B0400000000000000" pitchFamily="50" charset="-128"/>
                <a:ea typeface="BIZ UDPゴシック" panose="020B0400000000000000" pitchFamily="50" charset="-128"/>
              </a:rPr>
              <a:t>=</a:t>
            </a:r>
            <a:r>
              <a:rPr kumimoji="1" lang="ja-JP" altLang="en-US" sz="2000" b="1" dirty="0">
                <a:latin typeface="BIZ UDPゴシック" panose="020B0400000000000000" pitchFamily="50" charset="-128"/>
                <a:ea typeface="BIZ UDPゴシック" panose="020B0400000000000000" pitchFamily="50" charset="-128"/>
              </a:rPr>
              <a:t>　</a:t>
            </a:r>
            <a:r>
              <a:rPr kumimoji="1" lang="en-US" altLang="ja-JP" sz="2000" dirty="0">
                <a:latin typeface="BIZ UDPゴシック" panose="020B0400000000000000" pitchFamily="50" charset="-128"/>
                <a:ea typeface="BIZ UDPゴシック" panose="020B0400000000000000" pitchFamily="50" charset="-128"/>
              </a:rPr>
              <a:t> </a:t>
            </a:r>
            <a:r>
              <a:rPr kumimoji="1" lang="ja-JP" altLang="en-US" sz="2000" dirty="0">
                <a:latin typeface="BIZ UDPゴシック" panose="020B0400000000000000" pitchFamily="50" charset="-128"/>
                <a:ea typeface="BIZ UDPゴシック" panose="020B0400000000000000" pitchFamily="50" charset="-128"/>
              </a:rPr>
              <a:t>魅力的な観光コンテンツ</a:t>
            </a:r>
            <a:endParaRPr kumimoji="1" lang="en-US" altLang="ja-JP" sz="2000" dirty="0">
              <a:latin typeface="BIZ UDPゴシック" panose="020B0400000000000000" pitchFamily="50" charset="-128"/>
              <a:ea typeface="BIZ UDPゴシック" panose="020B0400000000000000" pitchFamily="50" charset="-128"/>
            </a:endParaRPr>
          </a:p>
        </p:txBody>
      </p:sp>
      <p:sp>
        <p:nvSpPr>
          <p:cNvPr id="80" name="テキスト ボックス 79">
            <a:extLst>
              <a:ext uri="{FF2B5EF4-FFF2-40B4-BE49-F238E27FC236}">
                <a16:creationId xmlns:a16="http://schemas.microsoft.com/office/drawing/2014/main" id="{3784E698-589B-F0DC-2CC6-A5912ED726D4}"/>
              </a:ext>
            </a:extLst>
          </p:cNvPr>
          <p:cNvSpPr txBox="1"/>
          <p:nvPr/>
        </p:nvSpPr>
        <p:spPr>
          <a:xfrm>
            <a:off x="4145172" y="3900641"/>
            <a:ext cx="4092947" cy="133004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ja-JP" altLang="en-US" sz="1400" dirty="0">
                <a:latin typeface="BIZ UDPゴシック" panose="020B0400000000000000" pitchFamily="50" charset="-128"/>
                <a:ea typeface="BIZ UDPゴシック" panose="020B0400000000000000" pitchFamily="50" charset="-128"/>
              </a:rPr>
              <a:t>ペダルを漕ぐのを止めたところが観光スポット</a:t>
            </a:r>
            <a:endParaRPr lang="en-US" altLang="ja-JP" sz="1400" dirty="0">
              <a:latin typeface="BIZ UDPゴシック" panose="020B0400000000000000" pitchFamily="50" charset="-128"/>
              <a:ea typeface="BIZ UDPゴシック" panose="020B0400000000000000" pitchFamily="50" charset="-128"/>
            </a:endParaRPr>
          </a:p>
          <a:p>
            <a:pPr marL="285750" indent="-285750">
              <a:lnSpc>
                <a:spcPct val="150000"/>
              </a:lnSpc>
              <a:buFont typeface="Arial" panose="020B0604020202020204" pitchFamily="34" charset="0"/>
              <a:buChar char="•"/>
            </a:pPr>
            <a:r>
              <a:rPr lang="ja-JP" altLang="en-US" sz="1400" dirty="0">
                <a:latin typeface="BIZ UDPゴシック" panose="020B0400000000000000" pitchFamily="50" charset="-128"/>
                <a:ea typeface="BIZ UDPゴシック" panose="020B0400000000000000" pitchFamily="50" charset="-128"/>
              </a:rPr>
              <a:t>大きな駐車場が無くてもよい</a:t>
            </a:r>
            <a:endParaRPr lang="en-US" altLang="ja-JP" sz="1400" dirty="0">
              <a:latin typeface="BIZ UDPゴシック" panose="020B0400000000000000" pitchFamily="50" charset="-128"/>
              <a:ea typeface="BIZ UDPゴシック" panose="020B0400000000000000" pitchFamily="50" charset="-128"/>
            </a:endParaRPr>
          </a:p>
          <a:p>
            <a:pPr marL="285750" indent="-285750">
              <a:lnSpc>
                <a:spcPct val="150000"/>
              </a:lnSpc>
              <a:buFont typeface="Arial" panose="020B0604020202020204" pitchFamily="34" charset="0"/>
              <a:buChar char="•"/>
            </a:pPr>
            <a:r>
              <a:rPr lang="ja-JP" altLang="en-US" sz="1400" dirty="0">
                <a:latin typeface="BIZ UDPゴシック" panose="020B0400000000000000" pitchFamily="50" charset="-128"/>
                <a:ea typeface="BIZ UDPゴシック" panose="020B0400000000000000" pitchFamily="50" charset="-128"/>
              </a:rPr>
              <a:t>少人数から対応できる</a:t>
            </a:r>
            <a:endParaRPr kumimoji="1" lang="ja-JP" altLang="en-US" sz="1400" dirty="0">
              <a:latin typeface="BIZ UDPゴシック" panose="020B0400000000000000" pitchFamily="50" charset="-128"/>
              <a:ea typeface="BIZ UDPゴシック" panose="020B0400000000000000" pitchFamily="50" charset="-128"/>
            </a:endParaRPr>
          </a:p>
          <a:p>
            <a:pPr marL="285750" indent="-285750">
              <a:lnSpc>
                <a:spcPct val="150000"/>
              </a:lnSpc>
              <a:buFont typeface="Arial" panose="020B0604020202020204" pitchFamily="34" charset="0"/>
              <a:buChar char="•"/>
            </a:pPr>
            <a:r>
              <a:rPr kumimoji="1" lang="ja-JP" altLang="en-US" sz="1400" dirty="0">
                <a:latin typeface="BIZ UDPゴシック" panose="020B0400000000000000" pitchFamily="50" charset="-128"/>
                <a:ea typeface="BIZ UDPゴシック" panose="020B0400000000000000" pitchFamily="50" charset="-128"/>
              </a:rPr>
              <a:t>コンテンツのカスタマイズドが容易</a:t>
            </a:r>
          </a:p>
        </p:txBody>
      </p:sp>
      <p:pic>
        <p:nvPicPr>
          <p:cNvPr id="18" name="グラフィックス 17" descr="サイクリング 単色塗りつぶし">
            <a:extLst>
              <a:ext uri="{FF2B5EF4-FFF2-40B4-BE49-F238E27FC236}">
                <a16:creationId xmlns:a16="http://schemas.microsoft.com/office/drawing/2014/main" id="{61456CC8-D878-F7BE-49CC-60529822A3C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44056" y="5871410"/>
            <a:ext cx="586807" cy="586807"/>
          </a:xfrm>
          <a:prstGeom prst="rect">
            <a:avLst/>
          </a:prstGeom>
        </p:spPr>
      </p:pic>
      <p:pic>
        <p:nvPicPr>
          <p:cNvPr id="20" name="グラフィックス 19" descr="サイクリング 単色塗りつぶし">
            <a:extLst>
              <a:ext uri="{FF2B5EF4-FFF2-40B4-BE49-F238E27FC236}">
                <a16:creationId xmlns:a16="http://schemas.microsoft.com/office/drawing/2014/main" id="{92C7EE70-3820-52FB-9127-F5CEB559629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10022" y="5836796"/>
            <a:ext cx="586807" cy="586807"/>
          </a:xfrm>
          <a:prstGeom prst="rect">
            <a:avLst/>
          </a:prstGeom>
        </p:spPr>
      </p:pic>
      <p:pic>
        <p:nvPicPr>
          <p:cNvPr id="34" name="グラフィックス 33" descr="カメラ 単色塗りつぶし">
            <a:extLst>
              <a:ext uri="{FF2B5EF4-FFF2-40B4-BE49-F238E27FC236}">
                <a16:creationId xmlns:a16="http://schemas.microsoft.com/office/drawing/2014/main" id="{E99715D9-14A7-D395-6F1C-7F5AD675553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743487" y="1982403"/>
            <a:ext cx="618063" cy="618063"/>
          </a:xfrm>
          <a:prstGeom prst="rect">
            <a:avLst/>
          </a:prstGeom>
        </p:spPr>
      </p:pic>
      <p:pic>
        <p:nvPicPr>
          <p:cNvPr id="36" name="グラフィックス 35" descr="ワシ 単色塗りつぶし">
            <a:extLst>
              <a:ext uri="{FF2B5EF4-FFF2-40B4-BE49-F238E27FC236}">
                <a16:creationId xmlns:a16="http://schemas.microsoft.com/office/drawing/2014/main" id="{4B667513-C0E9-BF97-B64E-50AE2D17D18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610256" y="4067209"/>
            <a:ext cx="647448" cy="647448"/>
          </a:xfrm>
          <a:prstGeom prst="rect">
            <a:avLst/>
          </a:prstGeom>
        </p:spPr>
      </p:pic>
      <p:pic>
        <p:nvPicPr>
          <p:cNvPr id="38" name="グラフィックス 37" descr="テーブル セッティング 単色塗りつぶし">
            <a:extLst>
              <a:ext uri="{FF2B5EF4-FFF2-40B4-BE49-F238E27FC236}">
                <a16:creationId xmlns:a16="http://schemas.microsoft.com/office/drawing/2014/main" id="{CF862010-4C89-6CE9-CA19-A1A2A82AF96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344580" y="4102439"/>
            <a:ext cx="658327" cy="658327"/>
          </a:xfrm>
          <a:prstGeom prst="rect">
            <a:avLst/>
          </a:prstGeom>
        </p:spPr>
      </p:pic>
      <p:sp>
        <p:nvSpPr>
          <p:cNvPr id="3" name="テキスト ボックス 2">
            <a:extLst>
              <a:ext uri="{FF2B5EF4-FFF2-40B4-BE49-F238E27FC236}">
                <a16:creationId xmlns:a16="http://schemas.microsoft.com/office/drawing/2014/main" id="{74675744-0979-572A-239C-79450B0037CD}"/>
              </a:ext>
            </a:extLst>
          </p:cNvPr>
          <p:cNvSpPr txBox="1"/>
          <p:nvPr/>
        </p:nvSpPr>
        <p:spPr>
          <a:xfrm>
            <a:off x="4392959" y="5398084"/>
            <a:ext cx="3251034" cy="338554"/>
          </a:xfrm>
          <a:prstGeom prst="rect">
            <a:avLst/>
          </a:prstGeom>
          <a:solidFill>
            <a:schemeClr val="accent3">
              <a:lumMod val="50000"/>
            </a:schemeClr>
          </a:solidFill>
        </p:spPr>
        <p:txBody>
          <a:bodyPr wrap="square" rtlCol="0">
            <a:spAutoFit/>
          </a:bodyPr>
          <a:lstStyle/>
          <a:p>
            <a:pPr algn="ctr"/>
            <a:r>
              <a:rPr kumimoji="1" lang="ja-JP" altLang="en-US" sz="1600" dirty="0">
                <a:solidFill>
                  <a:schemeClr val="bg1"/>
                </a:solidFill>
                <a:latin typeface="BIZ UDPゴシック" panose="020B0400000000000000" pitchFamily="50" charset="-128"/>
                <a:ea typeface="BIZ UDPゴシック" panose="020B0400000000000000" pitchFamily="50" charset="-128"/>
              </a:rPr>
              <a:t>移動という線にも価値が生まれる</a:t>
            </a:r>
          </a:p>
        </p:txBody>
      </p:sp>
    </p:spTree>
    <p:extLst>
      <p:ext uri="{BB962C8B-B14F-4D97-AF65-F5344CB8AC3E}">
        <p14:creationId xmlns:p14="http://schemas.microsoft.com/office/powerpoint/2010/main" val="2060589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30FC3-B2F4-FAD5-AFAA-A2E95C58F31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5DDC7CA-490A-11B4-0637-45465E92F203}"/>
              </a:ext>
            </a:extLst>
          </p:cNvPr>
          <p:cNvSpPr>
            <a:spLocks noGrp="1"/>
          </p:cNvSpPr>
          <p:nvPr>
            <p:ph type="title"/>
          </p:nvPr>
        </p:nvSpPr>
        <p:spPr>
          <a:xfrm>
            <a:off x="0" y="152033"/>
            <a:ext cx="12192000" cy="434615"/>
          </a:xfrm>
          <a:solidFill>
            <a:schemeClr val="tx1"/>
          </a:solidFill>
          <a:ln>
            <a:solidFill>
              <a:schemeClr val="tx1"/>
            </a:solidFill>
          </a:ln>
        </p:spPr>
        <p:txBody>
          <a:bodyPr>
            <a:normAutofit fontScale="90000"/>
          </a:bodyPr>
          <a:lstStyle/>
          <a:p>
            <a:r>
              <a:rPr kumimoji="1" lang="ja-JP" altLang="en-US" sz="2000" dirty="0">
                <a:solidFill>
                  <a:schemeClr val="bg1"/>
                </a:solidFill>
                <a:latin typeface="BIZ UDPゴシック" panose="020B0400000000000000" pitchFamily="50" charset="-128"/>
                <a:ea typeface="BIZ UDPゴシック" panose="020B0400000000000000" pitchFamily="50" charset="-128"/>
              </a:rPr>
              <a:t>　　　　五感の使用量が多ければ多いほど、旅の満足度は上がる</a:t>
            </a:r>
          </a:p>
        </p:txBody>
      </p:sp>
      <p:sp>
        <p:nvSpPr>
          <p:cNvPr id="3" name="コンテンツ プレースホルダー 2">
            <a:extLst>
              <a:ext uri="{FF2B5EF4-FFF2-40B4-BE49-F238E27FC236}">
                <a16:creationId xmlns:a16="http://schemas.microsoft.com/office/drawing/2014/main" id="{D0F14D2E-4CE3-EDA8-A11D-7EC422F99679}"/>
              </a:ext>
            </a:extLst>
          </p:cNvPr>
          <p:cNvSpPr>
            <a:spLocks noGrp="1"/>
          </p:cNvSpPr>
          <p:nvPr>
            <p:ph idx="1"/>
          </p:nvPr>
        </p:nvSpPr>
        <p:spPr>
          <a:xfrm>
            <a:off x="867076" y="794323"/>
            <a:ext cx="8673530" cy="642687"/>
          </a:xfrm>
        </p:spPr>
        <p:txBody>
          <a:bodyPr/>
          <a:lstStyle/>
          <a:p>
            <a:pPr marL="0" indent="0">
              <a:buNone/>
            </a:pPr>
            <a:r>
              <a:rPr kumimoji="1" lang="ja-JP" altLang="en-US" sz="2000" b="1" dirty="0"/>
              <a:t>石鎚山系エリアでのサイクルツーリズムは五感の質と使用量が多い</a:t>
            </a:r>
          </a:p>
        </p:txBody>
      </p:sp>
      <p:pic>
        <p:nvPicPr>
          <p:cNvPr id="1026" name="Picture 2" descr="2,210 5 Senses Icons Images, Stock Photos, 3D objects, &amp; Vectors ...">
            <a:extLst>
              <a:ext uri="{FF2B5EF4-FFF2-40B4-BE49-F238E27FC236}">
                <a16:creationId xmlns:a16="http://schemas.microsoft.com/office/drawing/2014/main" id="{FF6A8D60-3A98-82E4-0016-F9F6B5A92E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8627" y="1702233"/>
            <a:ext cx="3453131" cy="3718757"/>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0D298A7F-8ABE-D5D6-48D8-505A1EF7292A}"/>
              </a:ext>
            </a:extLst>
          </p:cNvPr>
          <p:cNvSpPr txBox="1"/>
          <p:nvPr/>
        </p:nvSpPr>
        <p:spPr>
          <a:xfrm>
            <a:off x="993913" y="1460519"/>
            <a:ext cx="6877878" cy="2510816"/>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ja-JP" altLang="en-US" sz="1600" dirty="0">
                <a:latin typeface="BIZ UDPゴシック" panose="020B0400000000000000" pitchFamily="50" charset="-128"/>
                <a:ea typeface="BIZ UDPゴシック" panose="020B0400000000000000" pitchFamily="50" charset="-128"/>
              </a:rPr>
              <a:t>山、川、海、湖、等の豊かで雄大な自然の景観</a:t>
            </a:r>
            <a:endParaRPr lang="en-US" altLang="ja-JP" sz="1600" dirty="0">
              <a:latin typeface="BIZ UDPゴシック" panose="020B0400000000000000" pitchFamily="50" charset="-128"/>
              <a:ea typeface="BIZ UDPゴシック" panose="020B0400000000000000" pitchFamily="50" charset="-128"/>
            </a:endParaRPr>
          </a:p>
          <a:p>
            <a:pPr marL="285750" indent="-285750">
              <a:lnSpc>
                <a:spcPct val="200000"/>
              </a:lnSpc>
              <a:buFont typeface="Arial" panose="020B0604020202020204" pitchFamily="34" charset="0"/>
              <a:buChar char="•"/>
            </a:pPr>
            <a:r>
              <a:rPr lang="ja-JP" altLang="en-US" sz="1600" dirty="0">
                <a:latin typeface="BIZ UDPゴシック" panose="020B0400000000000000" pitchFamily="50" charset="-128"/>
                <a:ea typeface="BIZ UDPゴシック" panose="020B0400000000000000" pitchFamily="50" charset="-128"/>
              </a:rPr>
              <a:t>川のせせらぎ、野鳥の鳴き声など癒しの音</a:t>
            </a:r>
            <a:endParaRPr lang="en-US" altLang="ja-JP" sz="1600" dirty="0">
              <a:latin typeface="BIZ UDPゴシック" panose="020B0400000000000000" pitchFamily="50" charset="-128"/>
              <a:ea typeface="BIZ UDPゴシック" panose="020B0400000000000000" pitchFamily="50" charset="-128"/>
            </a:endParaRPr>
          </a:p>
          <a:p>
            <a:pPr marL="285750" indent="-285750">
              <a:lnSpc>
                <a:spcPct val="200000"/>
              </a:lnSpc>
              <a:buFont typeface="Arial" panose="020B0604020202020204" pitchFamily="34" charset="0"/>
              <a:buChar char="•"/>
            </a:pPr>
            <a:r>
              <a:rPr kumimoji="1" lang="ja-JP" altLang="en-US" sz="1600" dirty="0">
                <a:latin typeface="BIZ UDPゴシック" panose="020B0400000000000000" pitchFamily="50" charset="-128"/>
                <a:ea typeface="BIZ UDPゴシック" panose="020B0400000000000000" pitchFamily="50" charset="-128"/>
              </a:rPr>
              <a:t>季節ごとに感じる草木の匂いや農場の匂い</a:t>
            </a:r>
            <a:endParaRPr kumimoji="1" lang="en-US" altLang="ja-JP" sz="1600" dirty="0">
              <a:latin typeface="BIZ UDPゴシック" panose="020B0400000000000000" pitchFamily="50" charset="-128"/>
              <a:ea typeface="BIZ UDPゴシック" panose="020B0400000000000000" pitchFamily="50" charset="-128"/>
            </a:endParaRPr>
          </a:p>
          <a:p>
            <a:pPr marL="285750" indent="-285750">
              <a:lnSpc>
                <a:spcPct val="200000"/>
              </a:lnSpc>
              <a:buFont typeface="Arial" panose="020B0604020202020204" pitchFamily="34" charset="0"/>
              <a:buChar char="•"/>
            </a:pPr>
            <a:r>
              <a:rPr lang="ja-JP" altLang="en-US" sz="1600" dirty="0">
                <a:latin typeface="BIZ UDPゴシック" panose="020B0400000000000000" pitchFamily="50" charset="-128"/>
                <a:ea typeface="BIZ UDPゴシック" panose="020B0400000000000000" pitchFamily="50" charset="-128"/>
              </a:rPr>
              <a:t>風が頬に当たる感覚、水の冷たさ、木のぬくもり、人の体温</a:t>
            </a:r>
            <a:endParaRPr lang="en-US" altLang="ja-JP" sz="1600" dirty="0">
              <a:latin typeface="BIZ UDPゴシック" panose="020B0400000000000000" pitchFamily="50" charset="-128"/>
              <a:ea typeface="BIZ UDPゴシック" panose="020B0400000000000000" pitchFamily="50" charset="-128"/>
            </a:endParaRPr>
          </a:p>
          <a:p>
            <a:pPr marL="285750" indent="-285750">
              <a:lnSpc>
                <a:spcPct val="200000"/>
              </a:lnSpc>
              <a:buFont typeface="Arial" panose="020B0604020202020204" pitchFamily="34" charset="0"/>
              <a:buChar char="•"/>
            </a:pPr>
            <a:r>
              <a:rPr kumimoji="1" lang="ja-JP" altLang="en-US" sz="1600" dirty="0">
                <a:latin typeface="BIZ UDPゴシック" panose="020B0400000000000000" pitchFamily="50" charset="-128"/>
                <a:ea typeface="BIZ UDPゴシック" panose="020B0400000000000000" pitchFamily="50" charset="-128"/>
              </a:rPr>
              <a:t>地域</a:t>
            </a:r>
            <a:r>
              <a:rPr lang="ja-JP" altLang="en-US" sz="1600" dirty="0">
                <a:latin typeface="BIZ UDPゴシック" panose="020B0400000000000000" pitchFamily="50" charset="-128"/>
                <a:ea typeface="BIZ UDPゴシック" panose="020B0400000000000000" pitchFamily="50" charset="-128"/>
              </a:rPr>
              <a:t>で採れる食材で作る料理やスイーツ、そして酒</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5" name="コンテンツ プレースホルダー 2">
            <a:extLst>
              <a:ext uri="{FF2B5EF4-FFF2-40B4-BE49-F238E27FC236}">
                <a16:creationId xmlns:a16="http://schemas.microsoft.com/office/drawing/2014/main" id="{F9127C93-2212-19A2-2F8C-C19FA2860062}"/>
              </a:ext>
            </a:extLst>
          </p:cNvPr>
          <p:cNvSpPr txBox="1">
            <a:spLocks/>
          </p:cNvSpPr>
          <p:nvPr/>
        </p:nvSpPr>
        <p:spPr>
          <a:xfrm>
            <a:off x="867076" y="4266994"/>
            <a:ext cx="7792181" cy="642687"/>
          </a:xfrm>
          <a:prstGeom prst="rect">
            <a:avLst/>
          </a:prstGeom>
        </p:spPr>
        <p:txBody>
          <a:bodyPr lIns="109728" tIns="109728" rIns="109728" bIns="91440"/>
          <a:lstStyle>
            <a:lvl1pPr marL="228600" indent="-228600" algn="l" defTabSz="914400" rtl="0" eaLnBrk="1" latinLnBrk="0" hangingPunct="1">
              <a:lnSpc>
                <a:spcPct val="125000"/>
              </a:lnSpc>
              <a:spcBef>
                <a:spcPts val="1000"/>
              </a:spcBef>
              <a:buFont typeface="Arial" panose="020B0604020202020204" pitchFamily="34" charset="0"/>
              <a:buChar char="•"/>
              <a:defRPr sz="2600" kern="1200" spc="110">
                <a:solidFill>
                  <a:schemeClr val="tx1"/>
                </a:solidFill>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200" kern="1200" spc="110">
                <a:solidFill>
                  <a:schemeClr val="tx1"/>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spc="110">
                <a:solidFill>
                  <a:schemeClr val="tx1"/>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spc="110">
                <a:solidFill>
                  <a:schemeClr val="tx1"/>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spc="11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kumimoji="1" lang="ja-JP" altLang="en-US" sz="2000" b="1" dirty="0"/>
              <a:t>移動のスピードが遅いほど旅は楽しい！</a:t>
            </a:r>
          </a:p>
        </p:txBody>
      </p:sp>
      <p:sp>
        <p:nvSpPr>
          <p:cNvPr id="6" name="テキスト ボックス 5">
            <a:extLst>
              <a:ext uri="{FF2B5EF4-FFF2-40B4-BE49-F238E27FC236}">
                <a16:creationId xmlns:a16="http://schemas.microsoft.com/office/drawing/2014/main" id="{28D49623-ECA5-1F84-0447-CF34837099E5}"/>
              </a:ext>
            </a:extLst>
          </p:cNvPr>
          <p:cNvSpPr txBox="1"/>
          <p:nvPr/>
        </p:nvSpPr>
        <p:spPr>
          <a:xfrm>
            <a:off x="993913" y="4858312"/>
            <a:ext cx="7665344" cy="1476110"/>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ja-JP" altLang="en-US" sz="1600" dirty="0">
                <a:latin typeface="BIZ UDPゴシック" panose="020B0400000000000000" pitchFamily="50" charset="-128"/>
                <a:ea typeface="BIZ UDPゴシック" panose="020B0400000000000000" pitchFamily="50" charset="-128"/>
              </a:rPr>
              <a:t>歩き遍路に魅了される方が多いように移動のスピード多いほど旅は楽しく感じる</a:t>
            </a:r>
            <a:endParaRPr lang="en-US" altLang="ja-JP" sz="1600" dirty="0">
              <a:latin typeface="BIZ UDPゴシック" panose="020B0400000000000000" pitchFamily="50" charset="-128"/>
              <a:ea typeface="BIZ UDPゴシック" panose="020B0400000000000000" pitchFamily="50" charset="-128"/>
            </a:endParaRPr>
          </a:p>
          <a:p>
            <a:pPr marL="285750" indent="-285750">
              <a:lnSpc>
                <a:spcPct val="200000"/>
              </a:lnSpc>
              <a:buFont typeface="Arial" panose="020B0604020202020204" pitchFamily="34" charset="0"/>
              <a:buChar char="•"/>
            </a:pPr>
            <a:r>
              <a:rPr lang="ja-JP" altLang="en-US" sz="1600" dirty="0">
                <a:latin typeface="BIZ UDPゴシック" panose="020B0400000000000000" pitchFamily="50" charset="-128"/>
                <a:ea typeface="BIZ UDPゴシック" panose="020B0400000000000000" pitchFamily="50" charset="-128"/>
              </a:rPr>
              <a:t>自転車は歩きに比べるとスピードは高いが、移動範囲が多くなる</a:t>
            </a:r>
            <a:endParaRPr lang="en-US" altLang="ja-JP" sz="1600" dirty="0">
              <a:latin typeface="BIZ UDPゴシック" panose="020B0400000000000000" pitchFamily="50" charset="-128"/>
              <a:ea typeface="BIZ UDPゴシック" panose="020B0400000000000000" pitchFamily="50" charset="-128"/>
            </a:endParaRPr>
          </a:p>
          <a:p>
            <a:pPr marL="285750" indent="-285750">
              <a:lnSpc>
                <a:spcPct val="200000"/>
              </a:lnSpc>
              <a:buFont typeface="Arial" panose="020B0604020202020204" pitchFamily="34" charset="0"/>
              <a:buChar char="•"/>
            </a:pPr>
            <a:r>
              <a:rPr lang="en-US" altLang="ja-JP" sz="1600" dirty="0">
                <a:latin typeface="BIZ UDPゴシック" panose="020B0400000000000000" pitchFamily="50" charset="-128"/>
                <a:ea typeface="BIZ UDPゴシック" panose="020B0400000000000000" pitchFamily="50" charset="-128"/>
              </a:rPr>
              <a:t>E-Bike</a:t>
            </a:r>
            <a:r>
              <a:rPr lang="ja-JP" altLang="en-US" sz="1600" dirty="0">
                <a:latin typeface="BIZ UDPゴシック" panose="020B0400000000000000" pitchFamily="50" charset="-128"/>
                <a:ea typeface="BIZ UDPゴシック" panose="020B0400000000000000" pitchFamily="50" charset="-128"/>
              </a:rPr>
              <a:t>（電動アシスト付き自転車）を使うと体力に関係なく高度を稼げる</a:t>
            </a:r>
            <a:endParaRPr lang="en-US" altLang="ja-JP" sz="1600" dirty="0">
              <a:latin typeface="BIZ UDPゴシック" panose="020B0400000000000000" pitchFamily="50" charset="-128"/>
              <a:ea typeface="BIZ UDPゴシック" panose="020B0400000000000000" pitchFamily="50" charset="-128"/>
            </a:endParaRPr>
          </a:p>
        </p:txBody>
      </p:sp>
      <p:sp>
        <p:nvSpPr>
          <p:cNvPr id="7" name="正方形/長方形 6">
            <a:extLst>
              <a:ext uri="{FF2B5EF4-FFF2-40B4-BE49-F238E27FC236}">
                <a16:creationId xmlns:a16="http://schemas.microsoft.com/office/drawing/2014/main" id="{44296E0C-CE3D-3D4A-5018-B678C21D9134}"/>
              </a:ext>
            </a:extLst>
          </p:cNvPr>
          <p:cNvSpPr/>
          <p:nvPr/>
        </p:nvSpPr>
        <p:spPr>
          <a:xfrm>
            <a:off x="8659257" y="5089793"/>
            <a:ext cx="2291509" cy="3311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cxnSp>
        <p:nvCxnSpPr>
          <p:cNvPr id="9" name="直線コネクタ 8">
            <a:extLst>
              <a:ext uri="{FF2B5EF4-FFF2-40B4-BE49-F238E27FC236}">
                <a16:creationId xmlns:a16="http://schemas.microsoft.com/office/drawing/2014/main" id="{0E88D102-44B9-E56C-38DF-2263ECBB7BD0}"/>
              </a:ext>
            </a:extLst>
          </p:cNvPr>
          <p:cNvCxnSpPr/>
          <p:nvPr/>
        </p:nvCxnSpPr>
        <p:spPr>
          <a:xfrm>
            <a:off x="867076" y="1255923"/>
            <a:ext cx="805658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DC0707DA-0DC0-1D0E-5D8D-79BAD9553170}"/>
              </a:ext>
            </a:extLst>
          </p:cNvPr>
          <p:cNvCxnSpPr>
            <a:cxnSpLocks/>
          </p:cNvCxnSpPr>
          <p:nvPr/>
        </p:nvCxnSpPr>
        <p:spPr>
          <a:xfrm>
            <a:off x="867075" y="4713383"/>
            <a:ext cx="4850679"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5817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DAEB0F-A8C6-2557-D940-943733583E1C}"/>
              </a:ext>
            </a:extLst>
          </p:cNvPr>
          <p:cNvSpPr>
            <a:spLocks noGrp="1"/>
          </p:cNvSpPr>
          <p:nvPr>
            <p:ph type="title"/>
          </p:nvPr>
        </p:nvSpPr>
        <p:spPr>
          <a:xfrm>
            <a:off x="0" y="196101"/>
            <a:ext cx="12192000" cy="431860"/>
          </a:xfrm>
          <a:solidFill>
            <a:schemeClr val="tx1"/>
          </a:solidFill>
        </p:spPr>
        <p:txBody>
          <a:bodyPr>
            <a:noAutofit/>
          </a:bodyPr>
          <a:lstStyle/>
          <a:p>
            <a:r>
              <a:rPr kumimoji="1" lang="en-US" altLang="ja-JP" sz="2400" dirty="0">
                <a:solidFill>
                  <a:schemeClr val="bg1"/>
                </a:solidFill>
                <a:latin typeface="BIZ UDPゴシック" panose="020B0400000000000000" pitchFamily="50" charset="-128"/>
                <a:ea typeface="BIZ UDPゴシック" panose="020B0400000000000000" pitchFamily="50" charset="-128"/>
              </a:rPr>
              <a:t>  My Cycling Tour Plan</a:t>
            </a:r>
            <a:r>
              <a:rPr kumimoji="1" lang="ja-JP" altLang="en-US" sz="2400" dirty="0">
                <a:solidFill>
                  <a:schemeClr val="bg1"/>
                </a:solidFill>
                <a:latin typeface="BIZ UDPゴシック" panose="020B0400000000000000" pitchFamily="50" charset="-128"/>
                <a:ea typeface="BIZ UDPゴシック" panose="020B0400000000000000" pitchFamily="50" charset="-128"/>
              </a:rPr>
              <a:t>　①</a:t>
            </a:r>
          </a:p>
        </p:txBody>
      </p:sp>
      <p:sp>
        <p:nvSpPr>
          <p:cNvPr id="6" name="テキスト ボックス 5">
            <a:extLst>
              <a:ext uri="{FF2B5EF4-FFF2-40B4-BE49-F238E27FC236}">
                <a16:creationId xmlns:a16="http://schemas.microsoft.com/office/drawing/2014/main" id="{B0E13B42-2656-990A-9FA6-1E4C1A107BEC}"/>
              </a:ext>
            </a:extLst>
          </p:cNvPr>
          <p:cNvSpPr txBox="1"/>
          <p:nvPr/>
        </p:nvSpPr>
        <p:spPr>
          <a:xfrm>
            <a:off x="989682" y="897606"/>
            <a:ext cx="1025670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自分達のエリアのサイクリングツアーで使える立ち寄りスポットを考えてみましょう！</a:t>
            </a:r>
            <a:endParaRPr kumimoji="1" lang="ja-JP" altLang="en-US" dirty="0">
              <a:latin typeface="BIZ UDPゴシック" panose="020B0400000000000000" pitchFamily="50" charset="-128"/>
              <a:ea typeface="BIZ UDPゴシック" panose="020B0400000000000000" pitchFamily="50" charset="-128"/>
            </a:endParaRPr>
          </a:p>
        </p:txBody>
      </p:sp>
      <p:sp>
        <p:nvSpPr>
          <p:cNvPr id="8" name="正方形/長方形 7">
            <a:extLst>
              <a:ext uri="{FF2B5EF4-FFF2-40B4-BE49-F238E27FC236}">
                <a16:creationId xmlns:a16="http://schemas.microsoft.com/office/drawing/2014/main" id="{F2574C47-E10F-8E6A-76E5-3846BAC4AFA3}"/>
              </a:ext>
            </a:extLst>
          </p:cNvPr>
          <p:cNvSpPr/>
          <p:nvPr/>
        </p:nvSpPr>
        <p:spPr>
          <a:xfrm>
            <a:off x="826265" y="1905919"/>
            <a:ext cx="2919470" cy="1057619"/>
          </a:xfrm>
          <a:prstGeom prst="rect">
            <a:avLst/>
          </a:prstGeom>
          <a:no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ja-JP" altLang="en-US" sz="1600" dirty="0">
                <a:solidFill>
                  <a:schemeClr val="tx1"/>
                </a:solidFill>
                <a:latin typeface="BIZ UDPゴシック" panose="020B0400000000000000" pitchFamily="50" charset="-128"/>
                <a:ea typeface="BIZ UDPゴシック" panose="020B0400000000000000" pitchFamily="50" charset="-128"/>
              </a:rPr>
              <a:t>◆集合場所　</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r>
              <a:rPr lang="ja-JP" altLang="en-US" sz="1200" dirty="0">
                <a:solidFill>
                  <a:schemeClr val="tx1"/>
                </a:solidFill>
                <a:latin typeface="BIZ UDPゴシック" panose="020B0400000000000000" pitchFamily="50" charset="-128"/>
                <a:ea typeface="BIZ UDPゴシック" panose="020B0400000000000000" pitchFamily="50" charset="-128"/>
              </a:rPr>
              <a:t>（駐車場、アクセス、トイレ、荷物の預かり）</a:t>
            </a:r>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p:txBody>
      </p:sp>
      <p:sp>
        <p:nvSpPr>
          <p:cNvPr id="9" name="正方形/長方形 8">
            <a:extLst>
              <a:ext uri="{FF2B5EF4-FFF2-40B4-BE49-F238E27FC236}">
                <a16:creationId xmlns:a16="http://schemas.microsoft.com/office/drawing/2014/main" id="{A2101709-BA2D-9B04-631F-63EC2D87C0DF}"/>
              </a:ext>
            </a:extLst>
          </p:cNvPr>
          <p:cNvSpPr/>
          <p:nvPr/>
        </p:nvSpPr>
        <p:spPr>
          <a:xfrm>
            <a:off x="4658299" y="1905918"/>
            <a:ext cx="2919470" cy="1057619"/>
          </a:xfrm>
          <a:prstGeom prst="rect">
            <a:avLst/>
          </a:prstGeom>
          <a:no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ja-JP" altLang="en-US" sz="1600" dirty="0">
                <a:solidFill>
                  <a:schemeClr val="tx1"/>
                </a:solidFill>
                <a:latin typeface="BIZ UDPゴシック" panose="020B0400000000000000" pitchFamily="50" charset="-128"/>
                <a:ea typeface="BIZ UDPゴシック" panose="020B0400000000000000" pitchFamily="50" charset="-128"/>
              </a:rPr>
              <a:t>◆立ち寄りスポット　</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r>
              <a:rPr lang="ja-JP" altLang="en-US" sz="1200" dirty="0">
                <a:solidFill>
                  <a:schemeClr val="tx1"/>
                </a:solidFill>
                <a:latin typeface="BIZ UDPゴシック" panose="020B0400000000000000" pitchFamily="50" charset="-128"/>
                <a:ea typeface="BIZ UDPゴシック" panose="020B0400000000000000" pitchFamily="50" charset="-128"/>
              </a:rPr>
              <a:t>（トイレ有）</a:t>
            </a:r>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p:txBody>
      </p:sp>
      <p:sp>
        <p:nvSpPr>
          <p:cNvPr id="10" name="正方形/長方形 9">
            <a:extLst>
              <a:ext uri="{FF2B5EF4-FFF2-40B4-BE49-F238E27FC236}">
                <a16:creationId xmlns:a16="http://schemas.microsoft.com/office/drawing/2014/main" id="{FF663F90-F987-E1E9-2B91-8AA57091BF04}"/>
              </a:ext>
            </a:extLst>
          </p:cNvPr>
          <p:cNvSpPr/>
          <p:nvPr/>
        </p:nvSpPr>
        <p:spPr>
          <a:xfrm>
            <a:off x="826265" y="5328493"/>
            <a:ext cx="2919470" cy="1057619"/>
          </a:xfrm>
          <a:prstGeom prst="rect">
            <a:avLst/>
          </a:prstGeom>
          <a:no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ja-JP" altLang="en-US" sz="1600" dirty="0">
                <a:solidFill>
                  <a:schemeClr val="tx1"/>
                </a:solidFill>
                <a:latin typeface="BIZ UDPゴシック" panose="020B0400000000000000" pitchFamily="50" charset="-128"/>
                <a:ea typeface="BIZ UDPゴシック" panose="020B0400000000000000" pitchFamily="50" charset="-128"/>
              </a:rPr>
              <a:t>◆立ち寄りスポット　</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r>
              <a:rPr lang="ja-JP" altLang="en-US" sz="1200" dirty="0">
                <a:solidFill>
                  <a:schemeClr val="tx1"/>
                </a:solidFill>
                <a:latin typeface="BIZ UDPゴシック" panose="020B0400000000000000" pitchFamily="50" charset="-128"/>
                <a:ea typeface="BIZ UDPゴシック" panose="020B0400000000000000" pitchFamily="50" charset="-128"/>
              </a:rPr>
              <a:t>（トイレなし）</a:t>
            </a:r>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p:txBody>
      </p:sp>
      <p:sp>
        <p:nvSpPr>
          <p:cNvPr id="11" name="正方形/長方形 10">
            <a:extLst>
              <a:ext uri="{FF2B5EF4-FFF2-40B4-BE49-F238E27FC236}">
                <a16:creationId xmlns:a16="http://schemas.microsoft.com/office/drawing/2014/main" id="{A7F53461-25E6-25E5-DF56-CEBB913C006A}"/>
              </a:ext>
            </a:extLst>
          </p:cNvPr>
          <p:cNvSpPr/>
          <p:nvPr/>
        </p:nvSpPr>
        <p:spPr>
          <a:xfrm>
            <a:off x="826265" y="3528152"/>
            <a:ext cx="2919470" cy="1057619"/>
          </a:xfrm>
          <a:prstGeom prst="rect">
            <a:avLst/>
          </a:prstGeom>
          <a:no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ja-JP" altLang="en-US" sz="1600" dirty="0">
                <a:solidFill>
                  <a:schemeClr val="tx1"/>
                </a:solidFill>
                <a:latin typeface="BIZ UDPゴシック" panose="020B0400000000000000" pitchFamily="50" charset="-128"/>
                <a:ea typeface="BIZ UDPゴシック" panose="020B0400000000000000" pitchFamily="50" charset="-128"/>
              </a:rPr>
              <a:t>◆立ち寄りスポット　</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r>
              <a:rPr lang="ja-JP" altLang="en-US" sz="1200" dirty="0">
                <a:solidFill>
                  <a:schemeClr val="tx1"/>
                </a:solidFill>
                <a:latin typeface="BIZ UDPゴシック" panose="020B0400000000000000" pitchFamily="50" charset="-128"/>
                <a:ea typeface="BIZ UDPゴシック" panose="020B0400000000000000" pitchFamily="50" charset="-128"/>
              </a:rPr>
              <a:t>（トイレ有）</a:t>
            </a:r>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p:txBody>
      </p:sp>
      <p:sp>
        <p:nvSpPr>
          <p:cNvPr id="12" name="正方形/長方形 11">
            <a:extLst>
              <a:ext uri="{FF2B5EF4-FFF2-40B4-BE49-F238E27FC236}">
                <a16:creationId xmlns:a16="http://schemas.microsoft.com/office/drawing/2014/main" id="{82FE03EF-4651-3474-3ECD-BF31B4597039}"/>
              </a:ext>
            </a:extLst>
          </p:cNvPr>
          <p:cNvSpPr/>
          <p:nvPr/>
        </p:nvSpPr>
        <p:spPr>
          <a:xfrm>
            <a:off x="4658299" y="3528151"/>
            <a:ext cx="2919470" cy="1057619"/>
          </a:xfrm>
          <a:prstGeom prst="rect">
            <a:avLst/>
          </a:prstGeom>
          <a:no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ja-JP" altLang="en-US" sz="1600" dirty="0">
                <a:solidFill>
                  <a:schemeClr val="tx1"/>
                </a:solidFill>
                <a:latin typeface="BIZ UDPゴシック" panose="020B0400000000000000" pitchFamily="50" charset="-128"/>
                <a:ea typeface="BIZ UDPゴシック" panose="020B0400000000000000" pitchFamily="50" charset="-128"/>
              </a:rPr>
              <a:t>◆絶景ポイント　</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p:txBody>
      </p:sp>
      <p:sp>
        <p:nvSpPr>
          <p:cNvPr id="13" name="正方形/長方形 12">
            <a:extLst>
              <a:ext uri="{FF2B5EF4-FFF2-40B4-BE49-F238E27FC236}">
                <a16:creationId xmlns:a16="http://schemas.microsoft.com/office/drawing/2014/main" id="{708837BB-26B5-F6CE-54C7-07F0E5A31F46}"/>
              </a:ext>
            </a:extLst>
          </p:cNvPr>
          <p:cNvSpPr/>
          <p:nvPr/>
        </p:nvSpPr>
        <p:spPr>
          <a:xfrm>
            <a:off x="4658299" y="5328493"/>
            <a:ext cx="2919470" cy="1057619"/>
          </a:xfrm>
          <a:prstGeom prst="rect">
            <a:avLst/>
          </a:prstGeom>
          <a:no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ja-JP" altLang="en-US" sz="1600" dirty="0">
                <a:solidFill>
                  <a:schemeClr val="tx1"/>
                </a:solidFill>
                <a:latin typeface="BIZ UDPゴシック" panose="020B0400000000000000" pitchFamily="50" charset="-128"/>
                <a:ea typeface="BIZ UDPゴシック" panose="020B0400000000000000" pitchFamily="50" charset="-128"/>
              </a:rPr>
              <a:t>◆絶景ポイント　</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p:txBody>
      </p:sp>
      <p:sp>
        <p:nvSpPr>
          <p:cNvPr id="14" name="正方形/長方形 13">
            <a:extLst>
              <a:ext uri="{FF2B5EF4-FFF2-40B4-BE49-F238E27FC236}">
                <a16:creationId xmlns:a16="http://schemas.microsoft.com/office/drawing/2014/main" id="{FDF27269-164D-5C44-2F3F-FE463B118E82}"/>
              </a:ext>
            </a:extLst>
          </p:cNvPr>
          <p:cNvSpPr/>
          <p:nvPr/>
        </p:nvSpPr>
        <p:spPr>
          <a:xfrm>
            <a:off x="8490333" y="1905917"/>
            <a:ext cx="2919470" cy="1057619"/>
          </a:xfrm>
          <a:prstGeom prst="rect">
            <a:avLst/>
          </a:prstGeom>
          <a:no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ja-JP" altLang="en-US" sz="1600" dirty="0">
                <a:solidFill>
                  <a:schemeClr val="tx1"/>
                </a:solidFill>
                <a:latin typeface="BIZ UDPゴシック" panose="020B0400000000000000" pitchFamily="50" charset="-128"/>
                <a:ea typeface="BIZ UDPゴシック" panose="020B0400000000000000" pitchFamily="50" charset="-128"/>
              </a:rPr>
              <a:t>◆映えポイント　</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p:txBody>
      </p:sp>
      <p:sp>
        <p:nvSpPr>
          <p:cNvPr id="15" name="正方形/長方形 14">
            <a:extLst>
              <a:ext uri="{FF2B5EF4-FFF2-40B4-BE49-F238E27FC236}">
                <a16:creationId xmlns:a16="http://schemas.microsoft.com/office/drawing/2014/main" id="{5E5501A0-A349-3EAA-FB25-B17411271DD4}"/>
              </a:ext>
            </a:extLst>
          </p:cNvPr>
          <p:cNvSpPr/>
          <p:nvPr/>
        </p:nvSpPr>
        <p:spPr>
          <a:xfrm>
            <a:off x="8490333" y="3528150"/>
            <a:ext cx="2919470" cy="1057619"/>
          </a:xfrm>
          <a:prstGeom prst="rect">
            <a:avLst/>
          </a:prstGeom>
          <a:no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ja-JP" altLang="en-US" sz="1600" dirty="0">
                <a:solidFill>
                  <a:schemeClr val="tx1"/>
                </a:solidFill>
                <a:latin typeface="BIZ UDPゴシック" panose="020B0400000000000000" pitchFamily="50" charset="-128"/>
                <a:ea typeface="BIZ UDPゴシック" panose="020B0400000000000000" pitchFamily="50" charset="-128"/>
              </a:rPr>
              <a:t>◆食事</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r>
              <a:rPr lang="ja-JP" altLang="en-US" sz="1200" dirty="0">
                <a:solidFill>
                  <a:schemeClr val="tx1"/>
                </a:solidFill>
                <a:latin typeface="BIZ UDPゴシック" panose="020B0400000000000000" pitchFamily="50" charset="-128"/>
                <a:ea typeface="BIZ UDPゴシック" panose="020B0400000000000000" pitchFamily="50" charset="-128"/>
              </a:rPr>
              <a:t>（カフェ＆レストラン</a:t>
            </a:r>
            <a:r>
              <a:rPr lang="en-US" altLang="ja-JP" sz="1200" dirty="0">
                <a:solidFill>
                  <a:schemeClr val="tx1"/>
                </a:solidFill>
                <a:latin typeface="BIZ UDPゴシック" panose="020B0400000000000000" pitchFamily="50" charset="-128"/>
                <a:ea typeface="BIZ UDPゴシック" panose="020B0400000000000000" pitchFamily="50" charset="-128"/>
              </a:rPr>
              <a:t>or</a:t>
            </a:r>
            <a:r>
              <a:rPr lang="ja-JP" altLang="en-US" sz="1200" dirty="0">
                <a:solidFill>
                  <a:schemeClr val="tx1"/>
                </a:solidFill>
                <a:latin typeface="BIZ UDPゴシック" panose="020B0400000000000000" pitchFamily="50" charset="-128"/>
                <a:ea typeface="BIZ UDPゴシック" panose="020B0400000000000000" pitchFamily="50" charset="-128"/>
              </a:rPr>
              <a:t>お弁当）　</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p:txBody>
      </p:sp>
      <p:sp>
        <p:nvSpPr>
          <p:cNvPr id="16" name="正方形/長方形 15">
            <a:extLst>
              <a:ext uri="{FF2B5EF4-FFF2-40B4-BE49-F238E27FC236}">
                <a16:creationId xmlns:a16="http://schemas.microsoft.com/office/drawing/2014/main" id="{CF1A2E06-37EC-9929-1408-098AF7E98F92}"/>
              </a:ext>
            </a:extLst>
          </p:cNvPr>
          <p:cNvSpPr/>
          <p:nvPr/>
        </p:nvSpPr>
        <p:spPr>
          <a:xfrm>
            <a:off x="8490333" y="5328492"/>
            <a:ext cx="2919470" cy="1057619"/>
          </a:xfrm>
          <a:prstGeom prst="rect">
            <a:avLst/>
          </a:prstGeom>
          <a:no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ja-JP" altLang="en-US" sz="1600" dirty="0">
                <a:solidFill>
                  <a:schemeClr val="tx1"/>
                </a:solidFill>
                <a:latin typeface="BIZ UDPゴシック" panose="020B0400000000000000" pitchFamily="50" charset="-128"/>
                <a:ea typeface="BIZ UDPゴシック" panose="020B0400000000000000" pitchFamily="50" charset="-128"/>
              </a:rPr>
              <a:t>◆お土産　</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p:txBody>
      </p:sp>
      <p:sp>
        <p:nvSpPr>
          <p:cNvPr id="17" name="テキスト ボックス 16">
            <a:extLst>
              <a:ext uri="{FF2B5EF4-FFF2-40B4-BE49-F238E27FC236}">
                <a16:creationId xmlns:a16="http://schemas.microsoft.com/office/drawing/2014/main" id="{B7686743-84F6-310C-6E30-8355EE8ED5AA}"/>
              </a:ext>
            </a:extLst>
          </p:cNvPr>
          <p:cNvSpPr txBox="1"/>
          <p:nvPr/>
        </p:nvSpPr>
        <p:spPr>
          <a:xfrm>
            <a:off x="3565793" y="4790712"/>
            <a:ext cx="5104482" cy="338554"/>
          </a:xfrm>
          <a:prstGeom prst="rect">
            <a:avLst/>
          </a:prstGeom>
          <a:solidFill>
            <a:schemeClr val="bg1">
              <a:lumMod val="65000"/>
            </a:schemeClr>
          </a:solidFill>
        </p:spPr>
        <p:txBody>
          <a:bodyPr wrap="square" rtlCol="0">
            <a:spAutoFit/>
          </a:bodyPr>
          <a:lstStyle/>
          <a:p>
            <a:pPr algn="ctr"/>
            <a:r>
              <a:rPr kumimoji="1" lang="ja-JP" altLang="en-US" sz="1600" dirty="0">
                <a:latin typeface="BIZ UDPゴシック" panose="020B0400000000000000" pitchFamily="50" charset="-128"/>
                <a:ea typeface="BIZ UDPゴシック" panose="020B0400000000000000" pitchFamily="50" charset="-128"/>
              </a:rPr>
              <a:t>“ 自分がワクワクする！　自分が走って楽しい！”</a:t>
            </a:r>
          </a:p>
        </p:txBody>
      </p:sp>
      <p:sp>
        <p:nvSpPr>
          <p:cNvPr id="3" name="テキスト ボックス 2">
            <a:extLst>
              <a:ext uri="{FF2B5EF4-FFF2-40B4-BE49-F238E27FC236}">
                <a16:creationId xmlns:a16="http://schemas.microsoft.com/office/drawing/2014/main" id="{45C7F7E8-E819-2002-45E6-C0665D673664}"/>
              </a:ext>
            </a:extLst>
          </p:cNvPr>
          <p:cNvSpPr txBox="1"/>
          <p:nvPr/>
        </p:nvSpPr>
        <p:spPr>
          <a:xfrm>
            <a:off x="989682" y="1339698"/>
            <a:ext cx="6420111" cy="307777"/>
          </a:xfrm>
          <a:prstGeom prst="rect">
            <a:avLst/>
          </a:prstGeom>
          <a:noFill/>
        </p:spPr>
        <p:txBody>
          <a:bodyPr wrap="square" rtlCol="0">
            <a:spAutoFit/>
          </a:bodyPr>
          <a:lstStyle/>
          <a:p>
            <a:r>
              <a:rPr kumimoji="1" lang="ja-JP" altLang="en-US" sz="1400" dirty="0">
                <a:solidFill>
                  <a:schemeClr val="bg1">
                    <a:lumMod val="50000"/>
                  </a:schemeClr>
                </a:solidFill>
                <a:latin typeface="BIZ UDPゴシック" panose="020B0400000000000000" pitchFamily="50" charset="-128"/>
                <a:ea typeface="BIZ UDPゴシック" panose="020B0400000000000000" pitchFamily="50" charset="-128"/>
              </a:rPr>
              <a:t>ルートは考えずに「このスポットは自慢できる！」を書き込んでみましょう。</a:t>
            </a:r>
          </a:p>
        </p:txBody>
      </p:sp>
    </p:spTree>
    <p:extLst>
      <p:ext uri="{BB962C8B-B14F-4D97-AF65-F5344CB8AC3E}">
        <p14:creationId xmlns:p14="http://schemas.microsoft.com/office/powerpoint/2010/main" val="1918091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DAEB0F-A8C6-2557-D940-943733583E1C}"/>
              </a:ext>
            </a:extLst>
          </p:cNvPr>
          <p:cNvSpPr>
            <a:spLocks noGrp="1"/>
          </p:cNvSpPr>
          <p:nvPr>
            <p:ph type="title"/>
          </p:nvPr>
        </p:nvSpPr>
        <p:spPr>
          <a:xfrm>
            <a:off x="0" y="196101"/>
            <a:ext cx="12192000" cy="431860"/>
          </a:xfrm>
          <a:solidFill>
            <a:schemeClr val="tx1"/>
          </a:solidFill>
        </p:spPr>
        <p:txBody>
          <a:bodyPr>
            <a:noAutofit/>
          </a:bodyPr>
          <a:lstStyle/>
          <a:p>
            <a:r>
              <a:rPr kumimoji="1" lang="en-US" altLang="ja-JP" sz="2400" dirty="0">
                <a:solidFill>
                  <a:schemeClr val="bg1"/>
                </a:solidFill>
                <a:latin typeface="BIZ UDPゴシック" panose="020B0400000000000000" pitchFamily="50" charset="-128"/>
                <a:ea typeface="BIZ UDPゴシック" panose="020B0400000000000000" pitchFamily="50" charset="-128"/>
              </a:rPr>
              <a:t>  My Cycling Tour Plan</a:t>
            </a:r>
            <a:r>
              <a:rPr kumimoji="1" lang="ja-JP" altLang="en-US" sz="2400" dirty="0">
                <a:solidFill>
                  <a:schemeClr val="bg1"/>
                </a:solidFill>
                <a:latin typeface="BIZ UDPゴシック" panose="020B0400000000000000" pitchFamily="50" charset="-128"/>
                <a:ea typeface="BIZ UDPゴシック" panose="020B0400000000000000" pitchFamily="50" charset="-128"/>
              </a:rPr>
              <a:t>　②</a:t>
            </a:r>
          </a:p>
        </p:txBody>
      </p:sp>
      <p:sp>
        <p:nvSpPr>
          <p:cNvPr id="6" name="テキスト ボックス 5">
            <a:extLst>
              <a:ext uri="{FF2B5EF4-FFF2-40B4-BE49-F238E27FC236}">
                <a16:creationId xmlns:a16="http://schemas.microsoft.com/office/drawing/2014/main" id="{B0E13B42-2656-990A-9FA6-1E4C1A107BEC}"/>
              </a:ext>
            </a:extLst>
          </p:cNvPr>
          <p:cNvSpPr txBox="1"/>
          <p:nvPr/>
        </p:nvSpPr>
        <p:spPr>
          <a:xfrm>
            <a:off x="991518" y="966864"/>
            <a:ext cx="1025670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サイクリングツアーの 「テーマ」 と 「ターゲット」 を決めよう！</a:t>
            </a:r>
            <a:endParaRPr kumimoji="1" lang="ja-JP" altLang="en-US" dirty="0">
              <a:latin typeface="BIZ UDPゴシック" panose="020B0400000000000000" pitchFamily="50" charset="-128"/>
              <a:ea typeface="BIZ UDPゴシック" panose="020B0400000000000000" pitchFamily="50" charset="-128"/>
            </a:endParaRPr>
          </a:p>
        </p:txBody>
      </p:sp>
      <p:sp>
        <p:nvSpPr>
          <p:cNvPr id="9" name="正方形/長方形 8">
            <a:extLst>
              <a:ext uri="{FF2B5EF4-FFF2-40B4-BE49-F238E27FC236}">
                <a16:creationId xmlns:a16="http://schemas.microsoft.com/office/drawing/2014/main" id="{A2101709-BA2D-9B04-631F-63EC2D87C0DF}"/>
              </a:ext>
            </a:extLst>
          </p:cNvPr>
          <p:cNvSpPr/>
          <p:nvPr/>
        </p:nvSpPr>
        <p:spPr>
          <a:xfrm>
            <a:off x="991517" y="1675099"/>
            <a:ext cx="9694843" cy="1013017"/>
          </a:xfrm>
          <a:prstGeom prst="rect">
            <a:avLst/>
          </a:prstGeom>
          <a:no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ja-JP" altLang="en-US" sz="1600" dirty="0">
                <a:solidFill>
                  <a:schemeClr val="tx1"/>
                </a:solidFill>
                <a:latin typeface="BIZ UDPゴシック" panose="020B0400000000000000" pitchFamily="50" charset="-128"/>
                <a:ea typeface="BIZ UDPゴシック" panose="020B0400000000000000" pitchFamily="50" charset="-128"/>
              </a:rPr>
              <a:t>◆サイクリングツアーのテーマ</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endParaRPr lang="en-US" altLang="ja-JP" sz="1600" dirty="0">
              <a:solidFill>
                <a:schemeClr val="tx1"/>
              </a:solidFill>
              <a:latin typeface="BIZ UDPゴシック" panose="020B0400000000000000" pitchFamily="50" charset="-128"/>
              <a:ea typeface="BIZ UDPゴシック" panose="020B0400000000000000" pitchFamily="50" charset="-128"/>
            </a:endParaRPr>
          </a:p>
          <a:p>
            <a:endParaRPr lang="en-US" altLang="ja-JP" sz="1600" dirty="0">
              <a:solidFill>
                <a:schemeClr val="tx1"/>
              </a:solidFill>
              <a:latin typeface="BIZ UDPゴシック" panose="020B0400000000000000" pitchFamily="50" charset="-128"/>
              <a:ea typeface="BIZ UDPゴシック" panose="020B0400000000000000" pitchFamily="50" charset="-128"/>
            </a:endParaRPr>
          </a:p>
          <a:p>
            <a:endParaRPr lang="en-US" altLang="ja-JP" sz="1600" dirty="0">
              <a:solidFill>
                <a:schemeClr val="tx1"/>
              </a:solidFill>
              <a:latin typeface="BIZ UDPゴシック" panose="020B0400000000000000" pitchFamily="50" charset="-128"/>
              <a:ea typeface="BIZ UDPゴシック" panose="020B0400000000000000" pitchFamily="50" charset="-128"/>
            </a:endParaRPr>
          </a:p>
          <a:p>
            <a:endParaRPr lang="en-US" altLang="ja-JP" sz="1600" dirty="0">
              <a:solidFill>
                <a:schemeClr val="tx1"/>
              </a:solidFill>
              <a:latin typeface="BIZ UDPゴシック" panose="020B0400000000000000" pitchFamily="50" charset="-128"/>
              <a:ea typeface="BIZ UDPゴシック" panose="020B0400000000000000" pitchFamily="50" charset="-128"/>
            </a:endParaRPr>
          </a:p>
          <a:p>
            <a:r>
              <a:rPr lang="ja-JP" altLang="en-US" sz="1600" dirty="0">
                <a:solidFill>
                  <a:schemeClr val="tx1"/>
                </a:solidFill>
                <a:latin typeface="BIZ UDPゴシック" panose="020B0400000000000000" pitchFamily="50" charset="-128"/>
                <a:ea typeface="BIZ UDPゴシック" panose="020B0400000000000000" pitchFamily="50" charset="-128"/>
              </a:rPr>
              <a:t>　</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p:txBody>
      </p:sp>
      <p:sp>
        <p:nvSpPr>
          <p:cNvPr id="14" name="正方形/長方形 13">
            <a:extLst>
              <a:ext uri="{FF2B5EF4-FFF2-40B4-BE49-F238E27FC236}">
                <a16:creationId xmlns:a16="http://schemas.microsoft.com/office/drawing/2014/main" id="{FDF27269-164D-5C44-2F3F-FE463B118E82}"/>
              </a:ext>
            </a:extLst>
          </p:cNvPr>
          <p:cNvSpPr/>
          <p:nvPr/>
        </p:nvSpPr>
        <p:spPr>
          <a:xfrm>
            <a:off x="991515" y="4351395"/>
            <a:ext cx="9694843" cy="1663012"/>
          </a:xfrm>
          <a:prstGeom prst="rect">
            <a:avLst/>
          </a:prstGeom>
          <a:no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ja-JP" altLang="en-US" sz="1600" dirty="0">
                <a:solidFill>
                  <a:schemeClr val="tx1"/>
                </a:solidFill>
                <a:latin typeface="BIZ UDPゴシック" panose="020B0400000000000000" pitchFamily="50" charset="-128"/>
                <a:ea typeface="BIZ UDPゴシック" panose="020B0400000000000000" pitchFamily="50" charset="-128"/>
              </a:rPr>
              <a:t>◆ターゲット　（募集人数、客層、集客エリア）　</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0557FE1A-E71B-B284-788F-E9CE6A87807F}"/>
              </a:ext>
            </a:extLst>
          </p:cNvPr>
          <p:cNvSpPr txBox="1"/>
          <p:nvPr/>
        </p:nvSpPr>
        <p:spPr>
          <a:xfrm>
            <a:off x="1476260" y="6292567"/>
            <a:ext cx="7260116" cy="369332"/>
          </a:xfrm>
          <a:prstGeom prst="rect">
            <a:avLst/>
          </a:prstGeom>
          <a:noFill/>
        </p:spPr>
        <p:txBody>
          <a:bodyPr wrap="square" rtlCol="0">
            <a:spAutoFit/>
          </a:bodyPr>
          <a:lstStyle/>
          <a:p>
            <a:r>
              <a:rPr kumimoji="1" lang="ja-JP" altLang="en-US" dirty="0"/>
              <a:t>ターゲットを基に「参加していただくための利便性向上を考える」</a:t>
            </a:r>
          </a:p>
        </p:txBody>
      </p:sp>
      <p:sp>
        <p:nvSpPr>
          <p:cNvPr id="4" name="正方形/長方形 3">
            <a:extLst>
              <a:ext uri="{FF2B5EF4-FFF2-40B4-BE49-F238E27FC236}">
                <a16:creationId xmlns:a16="http://schemas.microsoft.com/office/drawing/2014/main" id="{BAC45C25-EA5F-CF5A-F040-A653D8C821C1}"/>
              </a:ext>
            </a:extLst>
          </p:cNvPr>
          <p:cNvSpPr/>
          <p:nvPr/>
        </p:nvSpPr>
        <p:spPr>
          <a:xfrm>
            <a:off x="991514" y="3013247"/>
            <a:ext cx="9694843" cy="1013017"/>
          </a:xfrm>
          <a:prstGeom prst="rect">
            <a:avLst/>
          </a:prstGeom>
          <a:no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ja-JP" altLang="en-US" sz="1600" dirty="0">
                <a:solidFill>
                  <a:schemeClr val="tx1"/>
                </a:solidFill>
                <a:latin typeface="BIZ UDPゴシック" panose="020B0400000000000000" pitchFamily="50" charset="-128"/>
                <a:ea typeface="BIZ UDPゴシック" panose="020B0400000000000000" pitchFamily="50" charset="-128"/>
              </a:rPr>
              <a:t>◆サイクリングツアーのキャッチコピー</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endParaRPr lang="en-US" altLang="ja-JP" sz="1600" dirty="0">
              <a:solidFill>
                <a:schemeClr val="tx1"/>
              </a:solidFill>
              <a:latin typeface="BIZ UDPゴシック" panose="020B0400000000000000" pitchFamily="50" charset="-128"/>
              <a:ea typeface="BIZ UDPゴシック" panose="020B0400000000000000" pitchFamily="50" charset="-128"/>
            </a:endParaRPr>
          </a:p>
          <a:p>
            <a:endParaRPr lang="en-US" altLang="ja-JP" sz="1600" dirty="0">
              <a:solidFill>
                <a:schemeClr val="tx1"/>
              </a:solidFill>
              <a:latin typeface="BIZ UDPゴシック" panose="020B0400000000000000" pitchFamily="50" charset="-128"/>
              <a:ea typeface="BIZ UDPゴシック" panose="020B0400000000000000" pitchFamily="50" charset="-128"/>
            </a:endParaRPr>
          </a:p>
          <a:p>
            <a:endParaRPr lang="en-US" altLang="ja-JP" sz="1600" dirty="0">
              <a:solidFill>
                <a:schemeClr val="tx1"/>
              </a:solidFill>
              <a:latin typeface="BIZ UDPゴシック" panose="020B0400000000000000" pitchFamily="50" charset="-128"/>
              <a:ea typeface="BIZ UDPゴシック" panose="020B0400000000000000" pitchFamily="50" charset="-128"/>
            </a:endParaRPr>
          </a:p>
          <a:p>
            <a:endParaRPr lang="en-US" altLang="ja-JP" sz="1600" dirty="0">
              <a:solidFill>
                <a:schemeClr val="tx1"/>
              </a:solidFill>
              <a:latin typeface="BIZ UDPゴシック" panose="020B0400000000000000" pitchFamily="50" charset="-128"/>
              <a:ea typeface="BIZ UDPゴシック" panose="020B0400000000000000" pitchFamily="50" charset="-128"/>
            </a:endParaRPr>
          </a:p>
          <a:p>
            <a:r>
              <a:rPr lang="ja-JP" altLang="en-US" sz="1600" dirty="0">
                <a:solidFill>
                  <a:schemeClr val="tx1"/>
                </a:solidFill>
                <a:latin typeface="BIZ UDPゴシック" panose="020B0400000000000000" pitchFamily="50" charset="-128"/>
                <a:ea typeface="BIZ UDPゴシック" panose="020B0400000000000000" pitchFamily="50" charset="-128"/>
              </a:rPr>
              <a:t>　</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856083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9F425-9C5C-32D9-9AA0-831575F4C45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ED2057A-7AF4-75A9-4058-1ED952EB660C}"/>
              </a:ext>
            </a:extLst>
          </p:cNvPr>
          <p:cNvSpPr>
            <a:spLocks noGrp="1"/>
          </p:cNvSpPr>
          <p:nvPr>
            <p:ph type="title"/>
          </p:nvPr>
        </p:nvSpPr>
        <p:spPr>
          <a:xfrm>
            <a:off x="0" y="196101"/>
            <a:ext cx="12192000" cy="431860"/>
          </a:xfrm>
          <a:solidFill>
            <a:schemeClr val="tx1"/>
          </a:solidFill>
        </p:spPr>
        <p:txBody>
          <a:bodyPr>
            <a:noAutofit/>
          </a:bodyPr>
          <a:lstStyle/>
          <a:p>
            <a:r>
              <a:rPr kumimoji="1" lang="en-US" altLang="ja-JP" sz="2400" dirty="0">
                <a:solidFill>
                  <a:schemeClr val="bg1"/>
                </a:solidFill>
                <a:latin typeface="BIZ UDPゴシック" panose="020B0400000000000000" pitchFamily="50" charset="-128"/>
                <a:ea typeface="BIZ UDPゴシック" panose="020B0400000000000000" pitchFamily="50" charset="-128"/>
              </a:rPr>
              <a:t>  My Cycling Tour Plan</a:t>
            </a:r>
            <a:r>
              <a:rPr kumimoji="1" lang="ja-JP" altLang="en-US" sz="2400" dirty="0">
                <a:solidFill>
                  <a:schemeClr val="bg1"/>
                </a:solidFill>
                <a:latin typeface="BIZ UDPゴシック" panose="020B0400000000000000" pitchFamily="50" charset="-128"/>
                <a:ea typeface="BIZ UDPゴシック" panose="020B0400000000000000" pitchFamily="50" charset="-128"/>
              </a:rPr>
              <a:t>　③</a:t>
            </a:r>
          </a:p>
        </p:txBody>
      </p:sp>
      <p:sp>
        <p:nvSpPr>
          <p:cNvPr id="6" name="テキスト ボックス 5">
            <a:extLst>
              <a:ext uri="{FF2B5EF4-FFF2-40B4-BE49-F238E27FC236}">
                <a16:creationId xmlns:a16="http://schemas.microsoft.com/office/drawing/2014/main" id="{5E606614-BAF8-8B6E-529D-F96097F4F8FC}"/>
              </a:ext>
            </a:extLst>
          </p:cNvPr>
          <p:cNvSpPr txBox="1"/>
          <p:nvPr/>
        </p:nvSpPr>
        <p:spPr>
          <a:xfrm>
            <a:off x="991518" y="966864"/>
            <a:ext cx="1025670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集合場所からスポットに順番をつけて線で結んでみましょう！　</a:t>
            </a:r>
            <a:r>
              <a:rPr lang="ja-JP" altLang="en-US" sz="1600" dirty="0">
                <a:latin typeface="BIZ UDPゴシック" panose="020B0400000000000000" pitchFamily="50" charset="-128"/>
                <a:ea typeface="BIZ UDPゴシック" panose="020B0400000000000000" pitchFamily="50" charset="-128"/>
              </a:rPr>
              <a:t>（採用しないスポットも有ります。）</a:t>
            </a:r>
            <a:endParaRPr kumimoji="1" lang="ja-JP" altLang="en-US" dirty="0">
              <a:latin typeface="BIZ UDPゴシック" panose="020B0400000000000000" pitchFamily="50" charset="-128"/>
              <a:ea typeface="BIZ UDPゴシック" panose="020B0400000000000000" pitchFamily="50" charset="-128"/>
            </a:endParaRPr>
          </a:p>
        </p:txBody>
      </p:sp>
      <p:sp>
        <p:nvSpPr>
          <p:cNvPr id="8" name="正方形/長方形 7">
            <a:extLst>
              <a:ext uri="{FF2B5EF4-FFF2-40B4-BE49-F238E27FC236}">
                <a16:creationId xmlns:a16="http://schemas.microsoft.com/office/drawing/2014/main" id="{2532F079-0E72-B0B9-A1E1-B184DF933581}"/>
              </a:ext>
            </a:extLst>
          </p:cNvPr>
          <p:cNvSpPr/>
          <p:nvPr/>
        </p:nvSpPr>
        <p:spPr>
          <a:xfrm>
            <a:off x="870333" y="1586964"/>
            <a:ext cx="2919470" cy="1057619"/>
          </a:xfrm>
          <a:prstGeom prst="rect">
            <a:avLst/>
          </a:prstGeom>
          <a:no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ja-JP" altLang="en-US" sz="1600" dirty="0">
                <a:solidFill>
                  <a:schemeClr val="tx1"/>
                </a:solidFill>
                <a:latin typeface="BIZ UDPゴシック" panose="020B0400000000000000" pitchFamily="50" charset="-128"/>
                <a:ea typeface="BIZ UDPゴシック" panose="020B0400000000000000" pitchFamily="50" charset="-128"/>
              </a:rPr>
              <a:t>◆集合場所　</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r>
              <a:rPr lang="ja-JP" altLang="en-US" sz="1200" dirty="0">
                <a:solidFill>
                  <a:schemeClr val="tx1"/>
                </a:solidFill>
                <a:latin typeface="BIZ UDPゴシック" panose="020B0400000000000000" pitchFamily="50" charset="-128"/>
                <a:ea typeface="BIZ UDPゴシック" panose="020B0400000000000000" pitchFamily="50" charset="-128"/>
              </a:rPr>
              <a:t>（駐車場、アクセス、トイレ、荷物の預かり）</a:t>
            </a:r>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p:txBody>
      </p:sp>
      <p:sp>
        <p:nvSpPr>
          <p:cNvPr id="9" name="正方形/長方形 8">
            <a:extLst>
              <a:ext uri="{FF2B5EF4-FFF2-40B4-BE49-F238E27FC236}">
                <a16:creationId xmlns:a16="http://schemas.microsoft.com/office/drawing/2014/main" id="{1E5CA0BB-8EB7-D86A-8E3D-08146D92E454}"/>
              </a:ext>
            </a:extLst>
          </p:cNvPr>
          <p:cNvSpPr/>
          <p:nvPr/>
        </p:nvSpPr>
        <p:spPr>
          <a:xfrm>
            <a:off x="4685841" y="1587497"/>
            <a:ext cx="2919470" cy="1057619"/>
          </a:xfrm>
          <a:prstGeom prst="rect">
            <a:avLst/>
          </a:prstGeom>
          <a:no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ja-JP" altLang="en-US" sz="1600" dirty="0">
                <a:solidFill>
                  <a:schemeClr val="tx1"/>
                </a:solidFill>
                <a:latin typeface="BIZ UDPゴシック" panose="020B0400000000000000" pitchFamily="50" charset="-128"/>
                <a:ea typeface="BIZ UDPゴシック" panose="020B0400000000000000" pitchFamily="50" charset="-128"/>
              </a:rPr>
              <a:t>◆立ち寄りスポット　</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r>
              <a:rPr lang="ja-JP" altLang="en-US" sz="1200" dirty="0">
                <a:solidFill>
                  <a:schemeClr val="tx1"/>
                </a:solidFill>
                <a:latin typeface="BIZ UDPゴシック" panose="020B0400000000000000" pitchFamily="50" charset="-128"/>
                <a:ea typeface="BIZ UDPゴシック" panose="020B0400000000000000" pitchFamily="50" charset="-128"/>
              </a:rPr>
              <a:t>（トイレ有）</a:t>
            </a:r>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p:txBody>
      </p:sp>
      <p:sp>
        <p:nvSpPr>
          <p:cNvPr id="10" name="正方形/長方形 9">
            <a:extLst>
              <a:ext uri="{FF2B5EF4-FFF2-40B4-BE49-F238E27FC236}">
                <a16:creationId xmlns:a16="http://schemas.microsoft.com/office/drawing/2014/main" id="{E34C434E-9719-A125-6FDA-E9BE6A2B53AD}"/>
              </a:ext>
            </a:extLst>
          </p:cNvPr>
          <p:cNvSpPr/>
          <p:nvPr/>
        </p:nvSpPr>
        <p:spPr>
          <a:xfrm>
            <a:off x="870333" y="5240356"/>
            <a:ext cx="2919470" cy="1057619"/>
          </a:xfrm>
          <a:prstGeom prst="rect">
            <a:avLst/>
          </a:prstGeom>
          <a:no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ja-JP" altLang="en-US" sz="1600" dirty="0">
                <a:solidFill>
                  <a:schemeClr val="tx1"/>
                </a:solidFill>
                <a:latin typeface="BIZ UDPゴシック" panose="020B0400000000000000" pitchFamily="50" charset="-128"/>
                <a:ea typeface="BIZ UDPゴシック" panose="020B0400000000000000" pitchFamily="50" charset="-128"/>
              </a:rPr>
              <a:t>◆立ち寄りスポット　</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r>
              <a:rPr lang="ja-JP" altLang="en-US" sz="1200" dirty="0">
                <a:solidFill>
                  <a:schemeClr val="tx1"/>
                </a:solidFill>
                <a:latin typeface="BIZ UDPゴシック" panose="020B0400000000000000" pitchFamily="50" charset="-128"/>
                <a:ea typeface="BIZ UDPゴシック" panose="020B0400000000000000" pitchFamily="50" charset="-128"/>
              </a:rPr>
              <a:t>（トイレなし）</a:t>
            </a:r>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p:txBody>
      </p:sp>
      <p:sp>
        <p:nvSpPr>
          <p:cNvPr id="11" name="正方形/長方形 10">
            <a:extLst>
              <a:ext uri="{FF2B5EF4-FFF2-40B4-BE49-F238E27FC236}">
                <a16:creationId xmlns:a16="http://schemas.microsoft.com/office/drawing/2014/main" id="{7F99546E-5875-5343-EAAA-CB4CDDBC0695}"/>
              </a:ext>
            </a:extLst>
          </p:cNvPr>
          <p:cNvSpPr/>
          <p:nvPr/>
        </p:nvSpPr>
        <p:spPr>
          <a:xfrm>
            <a:off x="870333" y="3416415"/>
            <a:ext cx="2919470" cy="1057619"/>
          </a:xfrm>
          <a:prstGeom prst="rect">
            <a:avLst/>
          </a:prstGeom>
          <a:no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ja-JP" altLang="en-US" sz="1600" dirty="0">
                <a:solidFill>
                  <a:schemeClr val="tx1"/>
                </a:solidFill>
                <a:latin typeface="BIZ UDPゴシック" panose="020B0400000000000000" pitchFamily="50" charset="-128"/>
                <a:ea typeface="BIZ UDPゴシック" panose="020B0400000000000000" pitchFamily="50" charset="-128"/>
              </a:rPr>
              <a:t>◆立ち寄りスポット　</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r>
              <a:rPr lang="ja-JP" altLang="en-US" sz="1200" dirty="0">
                <a:solidFill>
                  <a:schemeClr val="tx1"/>
                </a:solidFill>
                <a:latin typeface="BIZ UDPゴシック" panose="020B0400000000000000" pitchFamily="50" charset="-128"/>
                <a:ea typeface="BIZ UDPゴシック" panose="020B0400000000000000" pitchFamily="50" charset="-128"/>
              </a:rPr>
              <a:t>（トイレ有）</a:t>
            </a:r>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p:txBody>
      </p:sp>
      <p:sp>
        <p:nvSpPr>
          <p:cNvPr id="12" name="正方形/長方形 11">
            <a:extLst>
              <a:ext uri="{FF2B5EF4-FFF2-40B4-BE49-F238E27FC236}">
                <a16:creationId xmlns:a16="http://schemas.microsoft.com/office/drawing/2014/main" id="{45D8BBD7-E73F-3FFC-7095-23E2EA33D496}"/>
              </a:ext>
            </a:extLst>
          </p:cNvPr>
          <p:cNvSpPr/>
          <p:nvPr/>
        </p:nvSpPr>
        <p:spPr>
          <a:xfrm>
            <a:off x="4685841" y="3416415"/>
            <a:ext cx="2919470" cy="1057619"/>
          </a:xfrm>
          <a:prstGeom prst="rect">
            <a:avLst/>
          </a:prstGeom>
          <a:no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ja-JP" altLang="en-US" sz="1600" dirty="0">
                <a:solidFill>
                  <a:schemeClr val="tx1"/>
                </a:solidFill>
                <a:latin typeface="BIZ UDPゴシック" panose="020B0400000000000000" pitchFamily="50" charset="-128"/>
                <a:ea typeface="BIZ UDPゴシック" panose="020B0400000000000000" pitchFamily="50" charset="-128"/>
              </a:rPr>
              <a:t>◆絶景ポイント　</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p:txBody>
      </p:sp>
      <p:sp>
        <p:nvSpPr>
          <p:cNvPr id="13" name="正方形/長方形 12">
            <a:extLst>
              <a:ext uri="{FF2B5EF4-FFF2-40B4-BE49-F238E27FC236}">
                <a16:creationId xmlns:a16="http://schemas.microsoft.com/office/drawing/2014/main" id="{0FFBC567-0C4F-2CB4-AE7D-9FB8F5466FF6}"/>
              </a:ext>
            </a:extLst>
          </p:cNvPr>
          <p:cNvSpPr/>
          <p:nvPr/>
        </p:nvSpPr>
        <p:spPr>
          <a:xfrm>
            <a:off x="4685841" y="5240355"/>
            <a:ext cx="2919470" cy="1057619"/>
          </a:xfrm>
          <a:prstGeom prst="rect">
            <a:avLst/>
          </a:prstGeom>
          <a:no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ja-JP" altLang="en-US" sz="1600" dirty="0">
                <a:solidFill>
                  <a:schemeClr val="tx1"/>
                </a:solidFill>
                <a:latin typeface="BIZ UDPゴシック" panose="020B0400000000000000" pitchFamily="50" charset="-128"/>
                <a:ea typeface="BIZ UDPゴシック" panose="020B0400000000000000" pitchFamily="50" charset="-128"/>
              </a:rPr>
              <a:t>◆絶景ポイント　</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p:txBody>
      </p:sp>
      <p:sp>
        <p:nvSpPr>
          <p:cNvPr id="14" name="正方形/長方形 13">
            <a:extLst>
              <a:ext uri="{FF2B5EF4-FFF2-40B4-BE49-F238E27FC236}">
                <a16:creationId xmlns:a16="http://schemas.microsoft.com/office/drawing/2014/main" id="{53546504-39BB-3E08-E7AB-2ED899477481}"/>
              </a:ext>
            </a:extLst>
          </p:cNvPr>
          <p:cNvSpPr/>
          <p:nvPr/>
        </p:nvSpPr>
        <p:spPr>
          <a:xfrm>
            <a:off x="8501350" y="1586963"/>
            <a:ext cx="2919470" cy="1057619"/>
          </a:xfrm>
          <a:prstGeom prst="rect">
            <a:avLst/>
          </a:prstGeom>
          <a:no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ja-JP" altLang="en-US" sz="1600" dirty="0">
                <a:solidFill>
                  <a:schemeClr val="tx1"/>
                </a:solidFill>
                <a:latin typeface="BIZ UDPゴシック" panose="020B0400000000000000" pitchFamily="50" charset="-128"/>
                <a:ea typeface="BIZ UDPゴシック" panose="020B0400000000000000" pitchFamily="50" charset="-128"/>
              </a:rPr>
              <a:t>◆映えポイント　</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p:txBody>
      </p:sp>
      <p:sp>
        <p:nvSpPr>
          <p:cNvPr id="15" name="正方形/長方形 14">
            <a:extLst>
              <a:ext uri="{FF2B5EF4-FFF2-40B4-BE49-F238E27FC236}">
                <a16:creationId xmlns:a16="http://schemas.microsoft.com/office/drawing/2014/main" id="{C5880612-1D5C-2EC2-33EB-8C2826BC99DE}"/>
              </a:ext>
            </a:extLst>
          </p:cNvPr>
          <p:cNvSpPr/>
          <p:nvPr/>
        </p:nvSpPr>
        <p:spPr>
          <a:xfrm>
            <a:off x="8501349" y="3400805"/>
            <a:ext cx="2919470" cy="1057619"/>
          </a:xfrm>
          <a:prstGeom prst="rect">
            <a:avLst/>
          </a:prstGeom>
          <a:no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ja-JP" altLang="en-US" sz="1600" dirty="0">
                <a:solidFill>
                  <a:schemeClr val="tx1"/>
                </a:solidFill>
                <a:latin typeface="BIZ UDPゴシック" panose="020B0400000000000000" pitchFamily="50" charset="-128"/>
                <a:ea typeface="BIZ UDPゴシック" panose="020B0400000000000000" pitchFamily="50" charset="-128"/>
              </a:rPr>
              <a:t>◆食事</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r>
              <a:rPr lang="ja-JP" altLang="en-US" sz="1200" dirty="0">
                <a:solidFill>
                  <a:schemeClr val="tx1"/>
                </a:solidFill>
                <a:latin typeface="BIZ UDPゴシック" panose="020B0400000000000000" pitchFamily="50" charset="-128"/>
                <a:ea typeface="BIZ UDPゴシック" panose="020B0400000000000000" pitchFamily="50" charset="-128"/>
              </a:rPr>
              <a:t>（カフェ＆レストラン</a:t>
            </a:r>
            <a:r>
              <a:rPr lang="en-US" altLang="ja-JP" sz="1200" dirty="0">
                <a:solidFill>
                  <a:schemeClr val="tx1"/>
                </a:solidFill>
                <a:latin typeface="BIZ UDPゴシック" panose="020B0400000000000000" pitchFamily="50" charset="-128"/>
                <a:ea typeface="BIZ UDPゴシック" panose="020B0400000000000000" pitchFamily="50" charset="-128"/>
              </a:rPr>
              <a:t>or</a:t>
            </a:r>
            <a:r>
              <a:rPr lang="ja-JP" altLang="en-US" sz="1200" dirty="0">
                <a:solidFill>
                  <a:schemeClr val="tx1"/>
                </a:solidFill>
                <a:latin typeface="BIZ UDPゴシック" panose="020B0400000000000000" pitchFamily="50" charset="-128"/>
                <a:ea typeface="BIZ UDPゴシック" panose="020B0400000000000000" pitchFamily="50" charset="-128"/>
              </a:rPr>
              <a:t>お弁当）　</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p:txBody>
      </p:sp>
      <p:sp>
        <p:nvSpPr>
          <p:cNvPr id="16" name="正方形/長方形 15">
            <a:extLst>
              <a:ext uri="{FF2B5EF4-FFF2-40B4-BE49-F238E27FC236}">
                <a16:creationId xmlns:a16="http://schemas.microsoft.com/office/drawing/2014/main" id="{5F917838-1F12-DDE0-0F61-4FC3F3C88870}"/>
              </a:ext>
            </a:extLst>
          </p:cNvPr>
          <p:cNvSpPr/>
          <p:nvPr/>
        </p:nvSpPr>
        <p:spPr>
          <a:xfrm>
            <a:off x="8501349" y="5214648"/>
            <a:ext cx="2919470" cy="1057619"/>
          </a:xfrm>
          <a:prstGeom prst="rect">
            <a:avLst/>
          </a:prstGeom>
          <a:no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ja-JP" altLang="en-US" sz="1600" dirty="0">
                <a:solidFill>
                  <a:schemeClr val="tx1"/>
                </a:solidFill>
                <a:latin typeface="BIZ UDPゴシック" panose="020B0400000000000000" pitchFamily="50" charset="-128"/>
                <a:ea typeface="BIZ UDPゴシック" panose="020B0400000000000000" pitchFamily="50" charset="-128"/>
              </a:rPr>
              <a:t>◆お土産　</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EF413DB5-71CE-6094-5C7F-447BDA471E16}"/>
              </a:ext>
            </a:extLst>
          </p:cNvPr>
          <p:cNvSpPr txBox="1"/>
          <p:nvPr/>
        </p:nvSpPr>
        <p:spPr>
          <a:xfrm>
            <a:off x="1784733" y="2756728"/>
            <a:ext cx="947450" cy="380342"/>
          </a:xfrm>
          <a:prstGeom prst="rect">
            <a:avLst/>
          </a:prstGeom>
          <a:noFill/>
          <a:ln w="19050">
            <a:solidFill>
              <a:schemeClr val="tx1"/>
            </a:solidFill>
          </a:ln>
        </p:spPr>
        <p:txBody>
          <a:bodyPr wrap="square" rtlCol="0" anchor="ctr">
            <a:spAutoFit/>
          </a:bodyPr>
          <a:lstStyle/>
          <a:p>
            <a:pPr algn="ctr"/>
            <a:r>
              <a:rPr kumimoji="1" lang="ja-JP" altLang="en-US" dirty="0"/>
              <a:t>①</a:t>
            </a:r>
          </a:p>
        </p:txBody>
      </p:sp>
      <p:sp>
        <p:nvSpPr>
          <p:cNvPr id="4" name="テキスト ボックス 3">
            <a:extLst>
              <a:ext uri="{FF2B5EF4-FFF2-40B4-BE49-F238E27FC236}">
                <a16:creationId xmlns:a16="http://schemas.microsoft.com/office/drawing/2014/main" id="{C8C052D9-BE48-0CEA-2507-41F657CF2B64}"/>
              </a:ext>
            </a:extLst>
          </p:cNvPr>
          <p:cNvSpPr txBox="1"/>
          <p:nvPr/>
        </p:nvSpPr>
        <p:spPr>
          <a:xfrm>
            <a:off x="5633292" y="2756728"/>
            <a:ext cx="947450" cy="380342"/>
          </a:xfrm>
          <a:prstGeom prst="rect">
            <a:avLst/>
          </a:prstGeom>
          <a:noFill/>
          <a:ln w="19050">
            <a:solidFill>
              <a:schemeClr val="tx1"/>
            </a:solidFill>
          </a:ln>
        </p:spPr>
        <p:txBody>
          <a:bodyPr wrap="square" rtlCol="0" anchor="ctr">
            <a:spAutoFit/>
          </a:bodyPr>
          <a:lstStyle/>
          <a:p>
            <a:pPr algn="ctr"/>
            <a:endParaRPr kumimoji="1" lang="ja-JP" altLang="en-US" dirty="0"/>
          </a:p>
        </p:txBody>
      </p:sp>
      <p:sp>
        <p:nvSpPr>
          <p:cNvPr id="7" name="テキスト ボックス 6">
            <a:extLst>
              <a:ext uri="{FF2B5EF4-FFF2-40B4-BE49-F238E27FC236}">
                <a16:creationId xmlns:a16="http://schemas.microsoft.com/office/drawing/2014/main" id="{08BA0273-03B9-B429-88EA-27012ED2E8C7}"/>
              </a:ext>
            </a:extLst>
          </p:cNvPr>
          <p:cNvSpPr txBox="1"/>
          <p:nvPr/>
        </p:nvSpPr>
        <p:spPr>
          <a:xfrm>
            <a:off x="9481851" y="2756728"/>
            <a:ext cx="947450" cy="380342"/>
          </a:xfrm>
          <a:prstGeom prst="rect">
            <a:avLst/>
          </a:prstGeom>
          <a:noFill/>
          <a:ln w="19050">
            <a:solidFill>
              <a:schemeClr val="tx1"/>
            </a:solidFill>
          </a:ln>
        </p:spPr>
        <p:txBody>
          <a:bodyPr wrap="square" rtlCol="0" anchor="ctr">
            <a:spAutoFit/>
          </a:bodyPr>
          <a:lstStyle/>
          <a:p>
            <a:pPr algn="ctr"/>
            <a:endParaRPr kumimoji="1" lang="ja-JP" altLang="en-US" dirty="0"/>
          </a:p>
        </p:txBody>
      </p:sp>
      <p:sp>
        <p:nvSpPr>
          <p:cNvPr id="18" name="テキスト ボックス 17">
            <a:extLst>
              <a:ext uri="{FF2B5EF4-FFF2-40B4-BE49-F238E27FC236}">
                <a16:creationId xmlns:a16="http://schemas.microsoft.com/office/drawing/2014/main" id="{E2C9415E-ADEC-8CE7-9C42-57CD14BAF835}"/>
              </a:ext>
            </a:extLst>
          </p:cNvPr>
          <p:cNvSpPr txBox="1"/>
          <p:nvPr/>
        </p:nvSpPr>
        <p:spPr>
          <a:xfrm>
            <a:off x="1784733" y="4607155"/>
            <a:ext cx="947450" cy="380342"/>
          </a:xfrm>
          <a:prstGeom prst="rect">
            <a:avLst/>
          </a:prstGeom>
          <a:noFill/>
          <a:ln w="19050">
            <a:solidFill>
              <a:schemeClr val="tx1"/>
            </a:solidFill>
          </a:ln>
        </p:spPr>
        <p:txBody>
          <a:bodyPr wrap="square" rtlCol="0" anchor="ctr">
            <a:spAutoFit/>
          </a:bodyPr>
          <a:lstStyle/>
          <a:p>
            <a:pPr algn="ctr"/>
            <a:endParaRPr kumimoji="1" lang="ja-JP" altLang="en-US" dirty="0"/>
          </a:p>
        </p:txBody>
      </p:sp>
      <p:sp>
        <p:nvSpPr>
          <p:cNvPr id="19" name="テキスト ボックス 18">
            <a:extLst>
              <a:ext uri="{FF2B5EF4-FFF2-40B4-BE49-F238E27FC236}">
                <a16:creationId xmlns:a16="http://schemas.microsoft.com/office/drawing/2014/main" id="{6416DCEE-20DA-D71D-C6EC-24DA1E46347F}"/>
              </a:ext>
            </a:extLst>
          </p:cNvPr>
          <p:cNvSpPr txBox="1"/>
          <p:nvPr/>
        </p:nvSpPr>
        <p:spPr>
          <a:xfrm>
            <a:off x="5633292" y="4607155"/>
            <a:ext cx="947450" cy="380342"/>
          </a:xfrm>
          <a:prstGeom prst="rect">
            <a:avLst/>
          </a:prstGeom>
          <a:noFill/>
          <a:ln w="19050">
            <a:solidFill>
              <a:schemeClr val="tx1"/>
            </a:solidFill>
          </a:ln>
        </p:spPr>
        <p:txBody>
          <a:bodyPr wrap="square" rtlCol="0" anchor="ctr">
            <a:spAutoFit/>
          </a:bodyPr>
          <a:lstStyle/>
          <a:p>
            <a:pPr algn="ctr"/>
            <a:endParaRPr kumimoji="1" lang="ja-JP" altLang="en-US" dirty="0"/>
          </a:p>
        </p:txBody>
      </p:sp>
      <p:sp>
        <p:nvSpPr>
          <p:cNvPr id="20" name="テキスト ボックス 19">
            <a:extLst>
              <a:ext uri="{FF2B5EF4-FFF2-40B4-BE49-F238E27FC236}">
                <a16:creationId xmlns:a16="http://schemas.microsoft.com/office/drawing/2014/main" id="{BB68B65A-989F-C147-AE10-BEDEBFFA2DB8}"/>
              </a:ext>
            </a:extLst>
          </p:cNvPr>
          <p:cNvSpPr txBox="1"/>
          <p:nvPr/>
        </p:nvSpPr>
        <p:spPr>
          <a:xfrm>
            <a:off x="9481851" y="4607155"/>
            <a:ext cx="947450" cy="380342"/>
          </a:xfrm>
          <a:prstGeom prst="rect">
            <a:avLst/>
          </a:prstGeom>
          <a:noFill/>
          <a:ln w="19050">
            <a:solidFill>
              <a:schemeClr val="tx1"/>
            </a:solidFill>
          </a:ln>
        </p:spPr>
        <p:txBody>
          <a:bodyPr wrap="square" rtlCol="0" anchor="ctr">
            <a:spAutoFit/>
          </a:bodyPr>
          <a:lstStyle/>
          <a:p>
            <a:pPr algn="ctr"/>
            <a:endParaRPr kumimoji="1" lang="ja-JP" altLang="en-US" dirty="0"/>
          </a:p>
        </p:txBody>
      </p:sp>
      <p:sp>
        <p:nvSpPr>
          <p:cNvPr id="21" name="テキスト ボックス 20">
            <a:extLst>
              <a:ext uri="{FF2B5EF4-FFF2-40B4-BE49-F238E27FC236}">
                <a16:creationId xmlns:a16="http://schemas.microsoft.com/office/drawing/2014/main" id="{07F89B51-15A5-E9DB-CD93-33EE08055239}"/>
              </a:ext>
            </a:extLst>
          </p:cNvPr>
          <p:cNvSpPr txBox="1"/>
          <p:nvPr/>
        </p:nvSpPr>
        <p:spPr>
          <a:xfrm>
            <a:off x="1784733" y="6382828"/>
            <a:ext cx="947450" cy="380342"/>
          </a:xfrm>
          <a:prstGeom prst="rect">
            <a:avLst/>
          </a:prstGeom>
          <a:noFill/>
          <a:ln w="19050">
            <a:solidFill>
              <a:schemeClr val="tx1"/>
            </a:solidFill>
          </a:ln>
        </p:spPr>
        <p:txBody>
          <a:bodyPr wrap="square" rtlCol="0" anchor="ctr">
            <a:spAutoFit/>
          </a:bodyPr>
          <a:lstStyle/>
          <a:p>
            <a:pPr algn="ctr"/>
            <a:endParaRPr kumimoji="1" lang="ja-JP" altLang="en-US" dirty="0"/>
          </a:p>
        </p:txBody>
      </p:sp>
      <p:sp>
        <p:nvSpPr>
          <p:cNvPr id="22" name="テキスト ボックス 21">
            <a:extLst>
              <a:ext uri="{FF2B5EF4-FFF2-40B4-BE49-F238E27FC236}">
                <a16:creationId xmlns:a16="http://schemas.microsoft.com/office/drawing/2014/main" id="{3912D574-4BCB-2BCE-1DC9-988B4AFA0E95}"/>
              </a:ext>
            </a:extLst>
          </p:cNvPr>
          <p:cNvSpPr txBox="1"/>
          <p:nvPr/>
        </p:nvSpPr>
        <p:spPr>
          <a:xfrm>
            <a:off x="5633292" y="6382828"/>
            <a:ext cx="947450" cy="380342"/>
          </a:xfrm>
          <a:prstGeom prst="rect">
            <a:avLst/>
          </a:prstGeom>
          <a:noFill/>
          <a:ln w="19050">
            <a:solidFill>
              <a:schemeClr val="tx1"/>
            </a:solidFill>
          </a:ln>
        </p:spPr>
        <p:txBody>
          <a:bodyPr wrap="square" rtlCol="0" anchor="ctr">
            <a:spAutoFit/>
          </a:bodyPr>
          <a:lstStyle/>
          <a:p>
            <a:pPr algn="ctr"/>
            <a:endParaRPr kumimoji="1" lang="ja-JP" altLang="en-US" dirty="0"/>
          </a:p>
        </p:txBody>
      </p:sp>
      <p:sp>
        <p:nvSpPr>
          <p:cNvPr id="23" name="テキスト ボックス 22">
            <a:extLst>
              <a:ext uri="{FF2B5EF4-FFF2-40B4-BE49-F238E27FC236}">
                <a16:creationId xmlns:a16="http://schemas.microsoft.com/office/drawing/2014/main" id="{D7BCF98F-D361-030A-F2CA-6658107194D3}"/>
              </a:ext>
            </a:extLst>
          </p:cNvPr>
          <p:cNvSpPr txBox="1"/>
          <p:nvPr/>
        </p:nvSpPr>
        <p:spPr>
          <a:xfrm>
            <a:off x="9481851" y="6382828"/>
            <a:ext cx="947450" cy="380342"/>
          </a:xfrm>
          <a:prstGeom prst="rect">
            <a:avLst/>
          </a:prstGeom>
          <a:noFill/>
          <a:ln w="19050">
            <a:solidFill>
              <a:schemeClr val="tx1"/>
            </a:solidFill>
          </a:ln>
        </p:spPr>
        <p:txBody>
          <a:bodyPr wrap="square" rtlCol="0" anchor="ctr">
            <a:spAutoFit/>
          </a:bodyPr>
          <a:lstStyle/>
          <a:p>
            <a:pPr algn="ctr"/>
            <a:endParaRPr kumimoji="1" lang="ja-JP" altLang="en-US" dirty="0"/>
          </a:p>
        </p:txBody>
      </p:sp>
    </p:spTree>
    <p:extLst>
      <p:ext uri="{BB962C8B-B14F-4D97-AF65-F5344CB8AC3E}">
        <p14:creationId xmlns:p14="http://schemas.microsoft.com/office/powerpoint/2010/main" val="3914579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CA34C-B334-7668-74DD-CC6BE6227ED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F2852F5-F729-37DC-0A65-EA1D890843DD}"/>
              </a:ext>
            </a:extLst>
          </p:cNvPr>
          <p:cNvSpPr>
            <a:spLocks noGrp="1"/>
          </p:cNvSpPr>
          <p:nvPr>
            <p:ph type="title"/>
          </p:nvPr>
        </p:nvSpPr>
        <p:spPr>
          <a:xfrm>
            <a:off x="0" y="196101"/>
            <a:ext cx="12192000" cy="431860"/>
          </a:xfrm>
          <a:solidFill>
            <a:schemeClr val="tx1"/>
          </a:solidFill>
        </p:spPr>
        <p:txBody>
          <a:bodyPr>
            <a:noAutofit/>
          </a:bodyPr>
          <a:lstStyle/>
          <a:p>
            <a:r>
              <a:rPr kumimoji="1" lang="en-US" altLang="ja-JP" sz="2400" dirty="0">
                <a:solidFill>
                  <a:schemeClr val="bg1"/>
                </a:solidFill>
                <a:latin typeface="BIZ UDPゴシック" panose="020B0400000000000000" pitchFamily="50" charset="-128"/>
                <a:ea typeface="BIZ UDPゴシック" panose="020B0400000000000000" pitchFamily="50" charset="-128"/>
              </a:rPr>
              <a:t>  My Cycling Tour Plan</a:t>
            </a:r>
            <a:r>
              <a:rPr kumimoji="1" lang="ja-JP" altLang="en-US" sz="2400" dirty="0">
                <a:solidFill>
                  <a:schemeClr val="bg1"/>
                </a:solidFill>
                <a:latin typeface="BIZ UDPゴシック" panose="020B0400000000000000" pitchFamily="50" charset="-128"/>
                <a:ea typeface="BIZ UDPゴシック" panose="020B0400000000000000" pitchFamily="50" charset="-128"/>
              </a:rPr>
              <a:t>　④</a:t>
            </a:r>
          </a:p>
        </p:txBody>
      </p:sp>
      <p:sp>
        <p:nvSpPr>
          <p:cNvPr id="6" name="テキスト ボックス 5">
            <a:extLst>
              <a:ext uri="{FF2B5EF4-FFF2-40B4-BE49-F238E27FC236}">
                <a16:creationId xmlns:a16="http://schemas.microsoft.com/office/drawing/2014/main" id="{E1DEEE09-73A6-31DE-F958-BA83855CA1B1}"/>
              </a:ext>
            </a:extLst>
          </p:cNvPr>
          <p:cNvSpPr txBox="1"/>
          <p:nvPr/>
        </p:nvSpPr>
        <p:spPr>
          <a:xfrm>
            <a:off x="991518" y="966864"/>
            <a:ext cx="10256704" cy="369332"/>
          </a:xfrm>
          <a:prstGeom prst="rect">
            <a:avLst/>
          </a:prstGeom>
          <a:noFill/>
        </p:spPr>
        <p:txBody>
          <a:bodyPr wrap="square" rtlCol="0">
            <a:spAutoFit/>
          </a:bodyPr>
          <a:lstStyle/>
          <a:p>
            <a:r>
              <a:rPr lang="ja-JP" altLang="en-US" sz="1800" dirty="0">
                <a:solidFill>
                  <a:schemeClr val="tx1"/>
                </a:solidFill>
                <a:latin typeface="BIZ UDPゴシック" panose="020B0400000000000000" pitchFamily="50" charset="-128"/>
                <a:ea typeface="BIZ UDPゴシック" panose="020B0400000000000000" pitchFamily="50" charset="-128"/>
              </a:rPr>
              <a:t>スポットを繋ぐルートを実走して決めましょう！</a:t>
            </a:r>
            <a:endParaRPr kumimoji="1" lang="ja-JP" altLang="en-US" dirty="0">
              <a:latin typeface="BIZ UDPゴシック" panose="020B0400000000000000" pitchFamily="50" charset="-128"/>
              <a:ea typeface="BIZ UDPゴシック" panose="020B0400000000000000" pitchFamily="50" charset="-128"/>
            </a:endParaRPr>
          </a:p>
        </p:txBody>
      </p:sp>
      <p:sp>
        <p:nvSpPr>
          <p:cNvPr id="9" name="正方形/長方形 8">
            <a:extLst>
              <a:ext uri="{FF2B5EF4-FFF2-40B4-BE49-F238E27FC236}">
                <a16:creationId xmlns:a16="http://schemas.microsoft.com/office/drawing/2014/main" id="{2C329702-A07B-3AA2-C03C-AC45FC5BD6EF}"/>
              </a:ext>
            </a:extLst>
          </p:cNvPr>
          <p:cNvSpPr/>
          <p:nvPr/>
        </p:nvSpPr>
        <p:spPr>
          <a:xfrm>
            <a:off x="991518" y="1443745"/>
            <a:ext cx="9694843" cy="26214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200000"/>
              </a:lnSpc>
            </a:pPr>
            <a:r>
              <a:rPr lang="ja-JP" altLang="en-US" sz="1600" b="1" dirty="0">
                <a:solidFill>
                  <a:schemeClr val="tx1"/>
                </a:solidFill>
                <a:latin typeface="BIZ UDPゴシック" panose="020B0400000000000000" pitchFamily="50" charset="-128"/>
                <a:ea typeface="BIZ UDPゴシック" panose="020B0400000000000000" pitchFamily="50" charset="-128"/>
              </a:rPr>
              <a:t>◆ ルート決定のポイント</a:t>
            </a:r>
            <a:endParaRPr lang="en-US" altLang="ja-JP" sz="1600" b="1" dirty="0">
              <a:solidFill>
                <a:schemeClr val="tx1"/>
              </a:solidFill>
              <a:latin typeface="BIZ UDPゴシック" panose="020B0400000000000000" pitchFamily="50" charset="-128"/>
              <a:ea typeface="BIZ UDPゴシック" panose="020B0400000000000000" pitchFamily="50" charset="-128"/>
            </a:endParaRPr>
          </a:p>
          <a:p>
            <a:pPr>
              <a:lnSpc>
                <a:spcPct val="200000"/>
              </a:lnSpc>
            </a:pPr>
            <a:r>
              <a:rPr lang="ja-JP" altLang="en-US" sz="1600" dirty="0">
                <a:solidFill>
                  <a:schemeClr val="tx1"/>
                </a:solidFill>
                <a:latin typeface="BIZ UDPゴシック" panose="020B0400000000000000" pitchFamily="50" charset="-128"/>
                <a:ea typeface="BIZ UDPゴシック" panose="020B0400000000000000" pitchFamily="50" charset="-128"/>
              </a:rPr>
              <a:t>　　交通量の少ない自転車で走りやすい道</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pPr>
              <a:lnSpc>
                <a:spcPct val="200000"/>
              </a:lnSpc>
            </a:pPr>
            <a:r>
              <a:rPr lang="ja-JP" altLang="en-US" sz="1600" dirty="0">
                <a:solidFill>
                  <a:schemeClr val="tx1"/>
                </a:solidFill>
                <a:latin typeface="BIZ UDPゴシック" panose="020B0400000000000000" pitchFamily="50" charset="-128"/>
                <a:ea typeface="BIZ UDPゴシック" panose="020B0400000000000000" pitchFamily="50" charset="-128"/>
              </a:rPr>
              <a:t>　　路面（路側帯）きれいな道</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pPr>
              <a:lnSpc>
                <a:spcPct val="200000"/>
              </a:lnSpc>
            </a:pPr>
            <a:r>
              <a:rPr lang="ja-JP" altLang="en-US" sz="1600" dirty="0">
                <a:solidFill>
                  <a:schemeClr val="tx1"/>
                </a:solidFill>
                <a:latin typeface="BIZ UDPゴシック" panose="020B0400000000000000" pitchFamily="50" charset="-128"/>
                <a:ea typeface="BIZ UDPゴシック" panose="020B0400000000000000" pitchFamily="50" charset="-128"/>
              </a:rPr>
              <a:t>　　景観が楽しめるルート</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pPr>
              <a:lnSpc>
                <a:spcPct val="200000"/>
              </a:lnSpc>
            </a:pPr>
            <a:r>
              <a:rPr lang="ja-JP" altLang="en-US" sz="1400" dirty="0">
                <a:solidFill>
                  <a:schemeClr val="tx1"/>
                </a:solidFill>
                <a:latin typeface="BIZ UDPゴシック" panose="020B0400000000000000" pitchFamily="50" charset="-128"/>
                <a:ea typeface="BIZ UDPゴシック" panose="020B0400000000000000" pitchFamily="50" charset="-128"/>
              </a:rPr>
              <a:t>＊実走しながら所要時間、休憩場所、危険個所、説明箇所をチェックしておきましょう。</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600" dirty="0">
                <a:solidFill>
                  <a:schemeClr val="tx1"/>
                </a:solidFill>
                <a:latin typeface="BIZ UDPゴシック" panose="020B0400000000000000" pitchFamily="50" charset="-128"/>
                <a:ea typeface="BIZ UDPゴシック" panose="020B0400000000000000" pitchFamily="50" charset="-128"/>
              </a:rPr>
              <a:t>　　</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endParaRPr lang="en-US" altLang="ja-JP" sz="1600" dirty="0">
              <a:solidFill>
                <a:schemeClr val="tx1"/>
              </a:solidFill>
              <a:latin typeface="BIZ UDPゴシック" panose="020B0400000000000000" pitchFamily="50" charset="-128"/>
              <a:ea typeface="BIZ UDPゴシック" panose="020B0400000000000000" pitchFamily="50" charset="-128"/>
            </a:endParaRPr>
          </a:p>
          <a:p>
            <a:endParaRPr lang="en-US" altLang="ja-JP" sz="1600" dirty="0">
              <a:solidFill>
                <a:schemeClr val="tx1"/>
              </a:solidFill>
              <a:latin typeface="BIZ UDPゴシック" panose="020B0400000000000000" pitchFamily="50" charset="-128"/>
              <a:ea typeface="BIZ UDPゴシック" panose="020B0400000000000000" pitchFamily="50" charset="-128"/>
            </a:endParaRPr>
          </a:p>
          <a:p>
            <a:endParaRPr lang="en-US" altLang="ja-JP" sz="1600" dirty="0">
              <a:solidFill>
                <a:schemeClr val="tx1"/>
              </a:solidFill>
              <a:latin typeface="BIZ UDPゴシック" panose="020B0400000000000000" pitchFamily="50" charset="-128"/>
              <a:ea typeface="BIZ UDPゴシック" panose="020B0400000000000000" pitchFamily="50" charset="-128"/>
            </a:endParaRPr>
          </a:p>
          <a:p>
            <a:endParaRPr lang="en-US" altLang="ja-JP" sz="1600"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85F71023-B366-F544-5E9F-B90DE25AB7A4}"/>
              </a:ext>
            </a:extLst>
          </p:cNvPr>
          <p:cNvCxnSpPr/>
          <p:nvPr/>
        </p:nvCxnSpPr>
        <p:spPr>
          <a:xfrm>
            <a:off x="1068636" y="3833870"/>
            <a:ext cx="668723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正方形/長方形 7">
            <a:extLst>
              <a:ext uri="{FF2B5EF4-FFF2-40B4-BE49-F238E27FC236}">
                <a16:creationId xmlns:a16="http://schemas.microsoft.com/office/drawing/2014/main" id="{AFC508AB-D086-F4DB-F1D3-3E830D75011C}"/>
              </a:ext>
            </a:extLst>
          </p:cNvPr>
          <p:cNvSpPr/>
          <p:nvPr/>
        </p:nvSpPr>
        <p:spPr>
          <a:xfrm>
            <a:off x="991518" y="4065224"/>
            <a:ext cx="9694843" cy="248912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200000"/>
              </a:lnSpc>
            </a:pPr>
            <a:r>
              <a:rPr lang="ja-JP" altLang="en-US" sz="1600" b="1" dirty="0">
                <a:solidFill>
                  <a:schemeClr val="tx1"/>
                </a:solidFill>
                <a:latin typeface="BIZ UDPゴシック" panose="020B0400000000000000" pitchFamily="50" charset="-128"/>
                <a:ea typeface="BIZ UDPゴシック" panose="020B0400000000000000" pitchFamily="50" charset="-128"/>
              </a:rPr>
              <a:t>◆ 参加者の利便性を上げる</a:t>
            </a:r>
            <a:endParaRPr lang="en-US" altLang="ja-JP" sz="1600" b="1" dirty="0">
              <a:solidFill>
                <a:schemeClr val="tx1"/>
              </a:solidFill>
              <a:latin typeface="BIZ UDPゴシック" panose="020B0400000000000000" pitchFamily="50" charset="-128"/>
              <a:ea typeface="BIZ UDPゴシック" panose="020B0400000000000000" pitchFamily="50" charset="-128"/>
            </a:endParaRPr>
          </a:p>
          <a:p>
            <a:pPr>
              <a:lnSpc>
                <a:spcPct val="200000"/>
              </a:lnSpc>
            </a:pPr>
            <a:r>
              <a:rPr lang="ja-JP" altLang="en-US" sz="1600" dirty="0">
                <a:solidFill>
                  <a:schemeClr val="tx1"/>
                </a:solidFill>
                <a:latin typeface="BIZ UDPゴシック" panose="020B0400000000000000" pitchFamily="50" charset="-128"/>
                <a:ea typeface="BIZ UDPゴシック" panose="020B0400000000000000" pitchFamily="50" charset="-128"/>
              </a:rPr>
              <a:t>　　募集方法　（委託 </a:t>
            </a:r>
            <a:r>
              <a:rPr lang="en-US" altLang="ja-JP" sz="1600" dirty="0">
                <a:solidFill>
                  <a:schemeClr val="tx1"/>
                </a:solidFill>
                <a:latin typeface="BIZ UDPゴシック" panose="020B0400000000000000" pitchFamily="50" charset="-128"/>
                <a:ea typeface="BIZ UDPゴシック" panose="020B0400000000000000" pitchFamily="50" charset="-128"/>
              </a:rPr>
              <a:t>or </a:t>
            </a:r>
            <a:r>
              <a:rPr lang="ja-JP" altLang="en-US" sz="1600" dirty="0">
                <a:solidFill>
                  <a:schemeClr val="tx1"/>
                </a:solidFill>
                <a:latin typeface="BIZ UDPゴシック" panose="020B0400000000000000" pitchFamily="50" charset="-128"/>
                <a:ea typeface="BIZ UDPゴシック" panose="020B0400000000000000" pitchFamily="50" charset="-128"/>
              </a:rPr>
              <a:t>自社）</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pPr>
              <a:lnSpc>
                <a:spcPct val="200000"/>
              </a:lnSpc>
            </a:pPr>
            <a:r>
              <a:rPr lang="ja-JP" altLang="en-US" sz="1600" dirty="0">
                <a:solidFill>
                  <a:schemeClr val="tx1"/>
                </a:solidFill>
                <a:latin typeface="BIZ UDPゴシック" panose="020B0400000000000000" pitchFamily="50" charset="-128"/>
                <a:ea typeface="BIZ UDPゴシック" panose="020B0400000000000000" pitchFamily="50" charset="-128"/>
              </a:rPr>
              <a:t>　　集合場所までのアクセス （募集要項に明記、自治体や業者と連携して二次交通を確立）</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pPr>
              <a:lnSpc>
                <a:spcPct val="200000"/>
              </a:lnSpc>
            </a:pPr>
            <a:r>
              <a:rPr lang="ja-JP" altLang="en-US" sz="1600" dirty="0">
                <a:solidFill>
                  <a:schemeClr val="tx1"/>
                </a:solidFill>
                <a:latin typeface="BIZ UDPゴシック" panose="020B0400000000000000" pitchFamily="50" charset="-128"/>
                <a:ea typeface="BIZ UDPゴシック" panose="020B0400000000000000" pitchFamily="50" charset="-128"/>
              </a:rPr>
              <a:t>　　宿泊や他の観光アクティビティーの紹介　（事業所との連携）</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pPr>
              <a:lnSpc>
                <a:spcPct val="200000"/>
              </a:lnSpc>
            </a:pPr>
            <a:r>
              <a:rPr lang="ja-JP" altLang="en-US" sz="1600" dirty="0">
                <a:solidFill>
                  <a:schemeClr val="tx1"/>
                </a:solidFill>
                <a:latin typeface="BIZ UDPゴシック" panose="020B0400000000000000" pitchFamily="50" charset="-128"/>
                <a:ea typeface="BIZ UDPゴシック" panose="020B0400000000000000" pitchFamily="50" charset="-128"/>
              </a:rPr>
              <a:t>＊エリヤで強みを生かした連携が重要　（連携の仕組化の構築、ガイド紹介システム）</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pPr>
              <a:lnSpc>
                <a:spcPct val="200000"/>
              </a:lnSpc>
            </a:pPr>
            <a:endParaRPr lang="en-US" altLang="ja-JP" sz="1600" dirty="0">
              <a:solidFill>
                <a:schemeClr val="tx1"/>
              </a:solidFill>
              <a:latin typeface="BIZ UDPゴシック" panose="020B0400000000000000" pitchFamily="50" charset="-128"/>
              <a:ea typeface="BIZ UDPゴシック" panose="020B0400000000000000" pitchFamily="50" charset="-128"/>
            </a:endParaRPr>
          </a:p>
          <a:p>
            <a:endParaRPr lang="en-US" altLang="ja-JP" sz="1600" dirty="0">
              <a:solidFill>
                <a:schemeClr val="tx1"/>
              </a:solidFill>
              <a:latin typeface="BIZ UDPゴシック" panose="020B0400000000000000" pitchFamily="50" charset="-128"/>
              <a:ea typeface="BIZ UDPゴシック" panose="020B0400000000000000" pitchFamily="50" charset="-128"/>
            </a:endParaRPr>
          </a:p>
          <a:p>
            <a:endParaRPr lang="en-US" altLang="ja-JP" sz="1600" dirty="0">
              <a:solidFill>
                <a:schemeClr val="tx1"/>
              </a:solidFill>
              <a:latin typeface="BIZ UDPゴシック" panose="020B0400000000000000" pitchFamily="50" charset="-128"/>
              <a:ea typeface="BIZ UDPゴシック" panose="020B0400000000000000" pitchFamily="50" charset="-128"/>
            </a:endParaRPr>
          </a:p>
          <a:p>
            <a:r>
              <a:rPr lang="ja-JP" altLang="en-US" sz="1600" dirty="0">
                <a:solidFill>
                  <a:schemeClr val="tx1"/>
                </a:solidFill>
                <a:latin typeface="BIZ UDPゴシック" panose="020B0400000000000000" pitchFamily="50" charset="-128"/>
                <a:ea typeface="BIZ UDPゴシック" panose="020B0400000000000000" pitchFamily="50" charset="-128"/>
              </a:rPr>
              <a:t>　</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p:txBody>
      </p:sp>
      <p:cxnSp>
        <p:nvCxnSpPr>
          <p:cNvPr id="10" name="直線コネクタ 9">
            <a:extLst>
              <a:ext uri="{FF2B5EF4-FFF2-40B4-BE49-F238E27FC236}">
                <a16:creationId xmlns:a16="http://schemas.microsoft.com/office/drawing/2014/main" id="{3C47E1AE-F861-8736-332A-56C39C82DB26}"/>
              </a:ext>
            </a:extLst>
          </p:cNvPr>
          <p:cNvCxnSpPr>
            <a:cxnSpLocks/>
          </p:cNvCxnSpPr>
          <p:nvPr/>
        </p:nvCxnSpPr>
        <p:spPr>
          <a:xfrm>
            <a:off x="1066799" y="6530480"/>
            <a:ext cx="7405172"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4390871"/>
      </p:ext>
    </p:extLst>
  </p:cSld>
  <p:clrMapOvr>
    <a:masterClrMapping/>
  </p:clrMapOvr>
</p:sld>
</file>

<file path=ppt/theme/theme1.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venir">
      <a:majorFont>
        <a:latin typeface="Yu Mincho Demibold"/>
        <a:ea typeface=""/>
        <a:cs typeface=""/>
      </a:majorFont>
      <a:minorFont>
        <a:latin typeface="Yu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docProps/app.xml><?xml version="1.0" encoding="utf-8"?>
<Properties xmlns="http://schemas.openxmlformats.org/officeDocument/2006/extended-properties" xmlns:vt="http://schemas.openxmlformats.org/officeDocument/2006/docPropsVTypes">
  <TotalTime>1295</TotalTime>
  <Words>3136</Words>
  <Application>Microsoft Office PowerPoint</Application>
  <PresentationFormat>ワイド画面</PresentationFormat>
  <Paragraphs>324</Paragraphs>
  <Slides>23</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23</vt:i4>
      </vt:variant>
    </vt:vector>
  </HeadingPairs>
  <TitlesOfParts>
    <vt:vector size="30" baseType="lpstr">
      <vt:lpstr>BIZ UDPゴシック</vt:lpstr>
      <vt:lpstr>メイリオ</vt:lpstr>
      <vt:lpstr>Yu Gothic Medium</vt:lpstr>
      <vt:lpstr>Yu Mincho Demibold</vt:lpstr>
      <vt:lpstr>Arial</vt:lpstr>
      <vt:lpstr>Calibri</vt:lpstr>
      <vt:lpstr>AccentBoxVTI</vt:lpstr>
      <vt:lpstr>サイクリングガイド 基礎講習会</vt:lpstr>
      <vt:lpstr>　　　　プログラム</vt:lpstr>
      <vt:lpstr>自己紹介</vt:lpstr>
      <vt:lpstr> 　 地域の観光振興における自転車活用の有効性の有効性</vt:lpstr>
      <vt:lpstr>　　　　五感の使用量が多ければ多いほど、旅の満足度は上がる</vt:lpstr>
      <vt:lpstr>  My Cycling Tour Plan　①</vt:lpstr>
      <vt:lpstr>  My Cycling Tour Plan　②</vt:lpstr>
      <vt:lpstr>  My Cycling Tour Plan　③</vt:lpstr>
      <vt:lpstr>  My Cycling Tour Plan　④</vt:lpstr>
      <vt:lpstr> 　 サイクリングツアーの構築に必要なこと</vt:lpstr>
      <vt:lpstr>  サイクリングガイドに求められる条件</vt:lpstr>
      <vt:lpstr>  サイクリングツアーの流れ</vt:lpstr>
      <vt:lpstr>  自転車の点検　（セルフチェック）</vt:lpstr>
      <vt:lpstr>  　自転車の点検　（セルフチェック）　①</vt:lpstr>
      <vt:lpstr>  　自転車の点検　（セルフチェック）  ②</vt:lpstr>
      <vt:lpstr>  　自転車の点検　（セルフチェック）  ③</vt:lpstr>
      <vt:lpstr>  サイズの選び方とサドルの高さの調整</vt:lpstr>
      <vt:lpstr>  サイクリングガイドのハンドサイン</vt:lpstr>
      <vt:lpstr>  　サイクリングガイドに必要な基礎知識</vt:lpstr>
      <vt:lpstr>  　サイクリングガイドに必要な基礎知識</vt:lpstr>
      <vt:lpstr>  　サイクリングガイドに必要な基礎知識</vt:lpstr>
      <vt:lpstr>  　サイクリングガイドに必要な基礎知識</vt:lpstr>
      <vt:lpstr>  　最後に…</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サイクリングガイド　 　基礎講習会</dc:title>
  <dc:creator>B-shopOCHI</dc:creator>
  <cp:lastModifiedBy>ochi B-shop</cp:lastModifiedBy>
  <cp:revision>85</cp:revision>
  <dcterms:created xsi:type="dcterms:W3CDTF">2024-02-03T04:43:50Z</dcterms:created>
  <dcterms:modified xsi:type="dcterms:W3CDTF">2024-02-07T06:34:17Z</dcterms:modified>
</cp:coreProperties>
</file>